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0"/>
  </p:notesMasterIdLst>
  <p:handoutMasterIdLst>
    <p:handoutMasterId r:id="rId31"/>
  </p:handoutMasterIdLst>
  <p:sldIdLst>
    <p:sldId id="296" r:id="rId5"/>
    <p:sldId id="298" r:id="rId6"/>
    <p:sldId id="260" r:id="rId7"/>
    <p:sldId id="261" r:id="rId8"/>
    <p:sldId id="262" r:id="rId9"/>
    <p:sldId id="263" r:id="rId10"/>
    <p:sldId id="264" r:id="rId11"/>
    <p:sldId id="265" r:id="rId12"/>
    <p:sldId id="266" r:id="rId13"/>
    <p:sldId id="299" r:id="rId14"/>
    <p:sldId id="282" r:id="rId15"/>
    <p:sldId id="291" r:id="rId16"/>
    <p:sldId id="270" r:id="rId17"/>
    <p:sldId id="271" r:id="rId18"/>
    <p:sldId id="272" r:id="rId19"/>
    <p:sldId id="273" r:id="rId20"/>
    <p:sldId id="274" r:id="rId21"/>
    <p:sldId id="284" r:id="rId22"/>
    <p:sldId id="285" r:id="rId23"/>
    <p:sldId id="286" r:id="rId24"/>
    <p:sldId id="287" r:id="rId25"/>
    <p:sldId id="288" r:id="rId26"/>
    <p:sldId id="289" r:id="rId27"/>
    <p:sldId id="290" r:id="rId28"/>
    <p:sldId id="300" r:id="rId29"/>
  </p:sldIdLst>
  <p:sldSz cx="12192000" cy="6858000"/>
  <p:notesSz cx="9928225" cy="67976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userDrawn="1">
          <p15:clr>
            <a:srgbClr val="A4A3A4"/>
          </p15:clr>
        </p15:guide>
        <p15:guide id="2" pos="3840" userDrawn="1">
          <p15:clr>
            <a:srgbClr val="A4A3A4"/>
          </p15:clr>
        </p15:guide>
        <p15:guide id="3" orient="horz" pos="139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687" autoAdjust="0"/>
    <p:restoredTop sz="83513" autoAdjust="0"/>
  </p:normalViewPr>
  <p:slideViewPr>
    <p:cSldViewPr snapToGrid="0" showGuides="1">
      <p:cViewPr>
        <p:scale>
          <a:sx n="60" d="100"/>
          <a:sy n="60" d="100"/>
        </p:scale>
        <p:origin x="-600" y="-232"/>
      </p:cViewPr>
      <p:guideLst>
        <p:guide orient="horz" pos="2160"/>
        <p:guide orient="horz" pos="1390"/>
        <p:guide pos="3840"/>
      </p:guideLst>
    </p:cSldViewPr>
  </p:slideViewPr>
  <p:outlineViewPr>
    <p:cViewPr>
      <p:scale>
        <a:sx n="33" d="100"/>
        <a:sy n="33" d="100"/>
      </p:scale>
      <p:origin x="0" y="-17624"/>
    </p:cViewPr>
  </p:outlin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 Id="rId35"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2231" cy="34106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5623697" y="0"/>
            <a:ext cx="4302231" cy="341064"/>
          </a:xfrm>
          <a:prstGeom prst="rect">
            <a:avLst/>
          </a:prstGeom>
        </p:spPr>
        <p:txBody>
          <a:bodyPr vert="horz" lIns="93177" tIns="46589" rIns="93177" bIns="46589" rtlCol="0"/>
          <a:lstStyle>
            <a:lvl1pPr algn="r">
              <a:defRPr sz="1200"/>
            </a:lvl1pPr>
          </a:lstStyle>
          <a:p>
            <a:endParaRPr lang="en-US"/>
          </a:p>
        </p:txBody>
      </p:sp>
      <p:sp>
        <p:nvSpPr>
          <p:cNvPr id="4" name="Footer Placeholder 3"/>
          <p:cNvSpPr>
            <a:spLocks noGrp="1"/>
          </p:cNvSpPr>
          <p:nvPr>
            <p:ph type="ftr" sz="quarter" idx="2"/>
          </p:nvPr>
        </p:nvSpPr>
        <p:spPr>
          <a:xfrm>
            <a:off x="0" y="6456612"/>
            <a:ext cx="4302231" cy="341063"/>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5623697" y="6456612"/>
            <a:ext cx="4302231" cy="341063"/>
          </a:xfrm>
          <a:prstGeom prst="rect">
            <a:avLst/>
          </a:prstGeom>
        </p:spPr>
        <p:txBody>
          <a:bodyPr vert="horz" lIns="93177" tIns="46589" rIns="93177" bIns="46589" rtlCol="0" anchor="b"/>
          <a:lstStyle>
            <a:lvl1pPr algn="r">
              <a:defRPr sz="1200"/>
            </a:lvl1pPr>
          </a:lstStyle>
          <a:p>
            <a:fld id="{07E3FE0C-EA22-46D2-9EA8-F454FA0B657A}" type="slidenum">
              <a:rPr lang="en-US" smtClean="0"/>
              <a:pPr/>
              <a:t>‹Nr.›</a:t>
            </a:fld>
            <a:endParaRPr lang="en-US"/>
          </a:p>
        </p:txBody>
      </p:sp>
    </p:spTree>
    <p:extLst>
      <p:ext uri="{BB962C8B-B14F-4D97-AF65-F5344CB8AC3E}">
        <p14:creationId xmlns:p14="http://schemas.microsoft.com/office/powerpoint/2010/main" val="4050663881"/>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2231" cy="341064"/>
          </a:xfrm>
          <a:prstGeom prst="rect">
            <a:avLst/>
          </a:prstGeom>
        </p:spPr>
        <p:txBody>
          <a:bodyPr vert="horz" lIns="93177" tIns="46589" rIns="93177" bIns="46589" rtlCol="0"/>
          <a:lstStyle>
            <a:lvl1pPr algn="l">
              <a:defRPr sz="1200"/>
            </a:lvl1pPr>
          </a:lstStyle>
          <a:p>
            <a:endParaRPr lang="en-GB"/>
          </a:p>
        </p:txBody>
      </p:sp>
      <p:sp>
        <p:nvSpPr>
          <p:cNvPr id="3" name="Date Placeholder 2"/>
          <p:cNvSpPr>
            <a:spLocks noGrp="1"/>
          </p:cNvSpPr>
          <p:nvPr>
            <p:ph type="dt" idx="1"/>
          </p:nvPr>
        </p:nvSpPr>
        <p:spPr>
          <a:xfrm>
            <a:off x="5623697" y="0"/>
            <a:ext cx="4302231" cy="341064"/>
          </a:xfrm>
          <a:prstGeom prst="rect">
            <a:avLst/>
          </a:prstGeom>
        </p:spPr>
        <p:txBody>
          <a:bodyPr vert="horz" lIns="93177" tIns="46589" rIns="93177" bIns="46589" rtlCol="0"/>
          <a:lstStyle>
            <a:lvl1pPr algn="r">
              <a:defRPr sz="1200"/>
            </a:lvl1pPr>
          </a:lstStyle>
          <a:p>
            <a:endParaRPr lang="en-GB"/>
          </a:p>
        </p:txBody>
      </p:sp>
      <p:sp>
        <p:nvSpPr>
          <p:cNvPr id="4" name="Slide Image Placeholder 3"/>
          <p:cNvSpPr>
            <a:spLocks noGrp="1" noRot="1" noChangeAspect="1"/>
          </p:cNvSpPr>
          <p:nvPr>
            <p:ph type="sldImg" idx="2"/>
          </p:nvPr>
        </p:nvSpPr>
        <p:spPr>
          <a:xfrm>
            <a:off x="2925763" y="849313"/>
            <a:ext cx="4076700" cy="2293937"/>
          </a:xfrm>
          <a:prstGeom prst="rect">
            <a:avLst/>
          </a:prstGeom>
          <a:noFill/>
          <a:ln w="12700">
            <a:solidFill>
              <a:prstClr val="black"/>
            </a:solidFill>
          </a:ln>
        </p:spPr>
        <p:txBody>
          <a:bodyPr vert="horz" lIns="93177" tIns="46589" rIns="93177" bIns="46589" rtlCol="0" anchor="ctr"/>
          <a:lstStyle/>
          <a:p>
            <a:endParaRPr lang="en-GB"/>
          </a:p>
        </p:txBody>
      </p:sp>
      <p:sp>
        <p:nvSpPr>
          <p:cNvPr id="5" name="Notes Placeholder 4"/>
          <p:cNvSpPr>
            <a:spLocks noGrp="1"/>
          </p:cNvSpPr>
          <p:nvPr>
            <p:ph type="body" sz="quarter" idx="3"/>
          </p:nvPr>
        </p:nvSpPr>
        <p:spPr>
          <a:xfrm>
            <a:off x="992823" y="3271381"/>
            <a:ext cx="7942580" cy="2676585"/>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6456612"/>
            <a:ext cx="4302231" cy="341063"/>
          </a:xfrm>
          <a:prstGeom prst="rect">
            <a:avLst/>
          </a:prstGeom>
        </p:spPr>
        <p:txBody>
          <a:bodyPr vert="horz" lIns="93177" tIns="46589" rIns="93177" bIns="46589" rtlCol="0" anchor="b"/>
          <a:lstStyle>
            <a:lvl1pPr algn="l">
              <a:defRPr sz="1200"/>
            </a:lvl1pPr>
          </a:lstStyle>
          <a:p>
            <a:endParaRPr lang="en-GB"/>
          </a:p>
        </p:txBody>
      </p:sp>
      <p:sp>
        <p:nvSpPr>
          <p:cNvPr id="7" name="Slide Number Placeholder 6"/>
          <p:cNvSpPr>
            <a:spLocks noGrp="1"/>
          </p:cNvSpPr>
          <p:nvPr>
            <p:ph type="sldNum" sz="quarter" idx="5"/>
          </p:nvPr>
        </p:nvSpPr>
        <p:spPr>
          <a:xfrm>
            <a:off x="5623697" y="6456612"/>
            <a:ext cx="4302231" cy="341063"/>
          </a:xfrm>
          <a:prstGeom prst="rect">
            <a:avLst/>
          </a:prstGeom>
        </p:spPr>
        <p:txBody>
          <a:bodyPr vert="horz" lIns="93177" tIns="46589" rIns="93177" bIns="46589" rtlCol="0" anchor="b"/>
          <a:lstStyle>
            <a:lvl1pPr algn="r">
              <a:defRPr sz="1200"/>
            </a:lvl1pPr>
          </a:lstStyle>
          <a:p>
            <a:fld id="{CCCBD52F-95FF-43A3-B975-909E50C13C92}" type="slidenum">
              <a:rPr lang="en-GB" smtClean="0"/>
              <a:pPr/>
              <a:t>‹Nr.›</a:t>
            </a:fld>
            <a:endParaRPr lang="en-GB"/>
          </a:p>
        </p:txBody>
      </p:sp>
    </p:spTree>
    <p:extLst>
      <p:ext uri="{BB962C8B-B14F-4D97-AF65-F5344CB8AC3E}">
        <p14:creationId xmlns:p14="http://schemas.microsoft.com/office/powerpoint/2010/main" val="873368792"/>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CCCBD52F-95FF-43A3-B975-909E50C13C92}" type="slidenum">
              <a:rPr lang="en-GB" smtClean="0"/>
              <a:pPr/>
              <a:t>1</a:t>
            </a:fld>
            <a:endParaRPr lang="en-GB"/>
          </a:p>
        </p:txBody>
      </p:sp>
    </p:spTree>
    <p:extLst>
      <p:ext uri="{BB962C8B-B14F-4D97-AF65-F5344CB8AC3E}">
        <p14:creationId xmlns:p14="http://schemas.microsoft.com/office/powerpoint/2010/main" val="40156082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CCBD52F-95FF-43A3-B975-909E50C13C92}" type="slidenum">
              <a:rPr lang="en-GB" smtClean="0"/>
              <a:pPr/>
              <a:t>21</a:t>
            </a:fld>
            <a:endParaRPr lang="en-GB"/>
          </a:p>
        </p:txBody>
      </p:sp>
      <p:sp>
        <p:nvSpPr>
          <p:cNvPr id="5" name="Date Placeholder 4"/>
          <p:cNvSpPr>
            <a:spLocks noGrp="1"/>
          </p:cNvSpPr>
          <p:nvPr>
            <p:ph type="dt" idx="11"/>
          </p:nvPr>
        </p:nvSpPr>
        <p:spPr/>
        <p:txBody>
          <a:bodyPr/>
          <a:lstStyle/>
          <a:p>
            <a:endParaRPr lang="en-GB"/>
          </a:p>
        </p:txBody>
      </p:sp>
    </p:spTree>
    <p:extLst>
      <p:ext uri="{BB962C8B-B14F-4D97-AF65-F5344CB8AC3E}">
        <p14:creationId xmlns:p14="http://schemas.microsoft.com/office/powerpoint/2010/main" val="2661848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i="0" baseline="0" dirty="0" smtClean="0"/>
              <a:t>Companies </a:t>
            </a:r>
            <a:r>
              <a:rPr lang="de-DE" i="0" baseline="0" dirty="0" err="1" smtClean="0"/>
              <a:t>who</a:t>
            </a:r>
            <a:r>
              <a:rPr lang="de-DE" i="0" baseline="0" dirty="0" smtClean="0"/>
              <a:t> </a:t>
            </a:r>
            <a:r>
              <a:rPr lang="de-DE" i="0" baseline="0" dirty="0" err="1" smtClean="0"/>
              <a:t>implement</a:t>
            </a:r>
            <a:r>
              <a:rPr lang="de-DE" i="0" baseline="0" dirty="0" smtClean="0"/>
              <a:t> due </a:t>
            </a:r>
            <a:r>
              <a:rPr lang="de-DE" i="0" baseline="0" dirty="0" err="1" smtClean="0"/>
              <a:t>diligence</a:t>
            </a:r>
            <a:r>
              <a:rPr lang="de-DE" i="0" baseline="0" dirty="0" smtClean="0"/>
              <a:t> </a:t>
            </a:r>
            <a:r>
              <a:rPr lang="de-DE" i="0" baseline="0" dirty="0" err="1" smtClean="0"/>
              <a:t>systems</a:t>
            </a:r>
            <a:r>
              <a:rPr lang="de-DE" i="0" baseline="0" dirty="0" smtClean="0"/>
              <a:t> </a:t>
            </a:r>
            <a:r>
              <a:rPr lang="de-DE" i="0" baseline="0" dirty="0" err="1" smtClean="0"/>
              <a:t>need</a:t>
            </a:r>
            <a:r>
              <a:rPr lang="de-DE" i="0" baseline="0" dirty="0" smtClean="0"/>
              <a:t> </a:t>
            </a:r>
            <a:r>
              <a:rPr lang="de-DE" i="0" baseline="0" dirty="0" err="1" smtClean="0"/>
              <a:t>to</a:t>
            </a:r>
            <a:r>
              <a:rPr lang="de-DE" i="0" baseline="0" dirty="0" smtClean="0"/>
              <a:t> </a:t>
            </a:r>
            <a:r>
              <a:rPr lang="de-DE" i="0" baseline="0" dirty="0" err="1" smtClean="0"/>
              <a:t>ensure</a:t>
            </a:r>
            <a:r>
              <a:rPr lang="de-DE" i="0" baseline="0" dirty="0" smtClean="0"/>
              <a:t> </a:t>
            </a:r>
            <a:r>
              <a:rPr lang="de-DE" i="0" baseline="0" dirty="0" err="1" smtClean="0"/>
              <a:t>that</a:t>
            </a:r>
            <a:r>
              <a:rPr lang="de-DE" i="0" baseline="0" dirty="0" smtClean="0"/>
              <a:t> </a:t>
            </a:r>
            <a:r>
              <a:rPr lang="de-DE" i="0" baseline="0" dirty="0" err="1" smtClean="0"/>
              <a:t>there</a:t>
            </a:r>
            <a:r>
              <a:rPr lang="de-DE" i="0" baseline="0" dirty="0" smtClean="0"/>
              <a:t> </a:t>
            </a:r>
            <a:r>
              <a:rPr lang="de-DE" i="0" baseline="0" dirty="0" err="1" smtClean="0"/>
              <a:t>are</a:t>
            </a:r>
            <a:r>
              <a:rPr lang="de-DE" i="0" baseline="0" dirty="0" smtClean="0"/>
              <a:t> </a:t>
            </a:r>
            <a:r>
              <a:rPr lang="de-DE" i="0" baseline="0" dirty="0" err="1" smtClean="0"/>
              <a:t>clear</a:t>
            </a:r>
            <a:r>
              <a:rPr lang="de-DE" i="0" baseline="0" dirty="0" smtClean="0"/>
              <a:t> </a:t>
            </a:r>
            <a:r>
              <a:rPr lang="de-DE" i="0" baseline="0" dirty="0" err="1" smtClean="0"/>
              <a:t>responsibilities</a:t>
            </a:r>
            <a:r>
              <a:rPr lang="de-DE" i="0" baseline="0" dirty="0" smtClean="0"/>
              <a:t> </a:t>
            </a:r>
            <a:r>
              <a:rPr lang="de-DE" i="0" baseline="0" dirty="0" err="1" smtClean="0"/>
              <a:t>and</a:t>
            </a:r>
            <a:r>
              <a:rPr lang="de-DE" i="0" baseline="0" dirty="0" smtClean="0"/>
              <a:t> </a:t>
            </a:r>
            <a:r>
              <a:rPr lang="de-DE" i="0" baseline="0" dirty="0" err="1" smtClean="0"/>
              <a:t>implement</a:t>
            </a:r>
            <a:r>
              <a:rPr lang="de-DE" i="0" baseline="0" dirty="0" smtClean="0"/>
              <a:t> </a:t>
            </a:r>
            <a:r>
              <a:rPr lang="de-DE" i="0" baseline="0" dirty="0" err="1" smtClean="0"/>
              <a:t>staff</a:t>
            </a:r>
            <a:r>
              <a:rPr lang="de-DE" i="0" baseline="0" dirty="0" smtClean="0"/>
              <a:t> </a:t>
            </a:r>
            <a:r>
              <a:rPr lang="de-DE" i="0" baseline="0" dirty="0" err="1" smtClean="0"/>
              <a:t>training</a:t>
            </a:r>
            <a:r>
              <a:rPr lang="de-DE" i="0" baseline="0" dirty="0" smtClean="0"/>
              <a:t> </a:t>
            </a:r>
            <a:r>
              <a:rPr lang="de-DE" i="0" baseline="0" dirty="0" err="1" smtClean="0"/>
              <a:t>when</a:t>
            </a:r>
            <a:r>
              <a:rPr lang="de-DE" i="0" baseline="0" dirty="0" smtClean="0"/>
              <a:t> </a:t>
            </a:r>
            <a:r>
              <a:rPr lang="de-DE" i="0" baseline="0" dirty="0" err="1" smtClean="0"/>
              <a:t>necessary</a:t>
            </a:r>
            <a:r>
              <a:rPr lang="de-DE" i="0" baseline="0" dirty="0" smtClean="0"/>
              <a:t>. Who </a:t>
            </a:r>
            <a:r>
              <a:rPr lang="de-DE" i="0" baseline="0" dirty="0" err="1" smtClean="0"/>
              <a:t>are</a:t>
            </a:r>
            <a:r>
              <a:rPr lang="de-DE" i="0" baseline="0" dirty="0" smtClean="0"/>
              <a:t> </a:t>
            </a:r>
            <a:r>
              <a:rPr lang="de-DE" i="0" baseline="0" dirty="0" err="1" smtClean="0"/>
              <a:t>responsible</a:t>
            </a:r>
            <a:r>
              <a:rPr lang="de-DE" i="0" baseline="0" dirty="0" smtClean="0"/>
              <a:t> </a:t>
            </a:r>
            <a:r>
              <a:rPr lang="de-DE" i="0" baseline="0" dirty="0" err="1" smtClean="0"/>
              <a:t>for</a:t>
            </a:r>
            <a:r>
              <a:rPr lang="de-DE" i="0" baseline="0" dirty="0" smtClean="0"/>
              <a:t> </a:t>
            </a:r>
            <a:r>
              <a:rPr lang="de-DE" i="0" baseline="0" dirty="0" err="1" smtClean="0"/>
              <a:t>what</a:t>
            </a:r>
            <a:r>
              <a:rPr lang="de-DE" i="0" baseline="0" dirty="0" smtClean="0"/>
              <a:t>? </a:t>
            </a:r>
            <a:r>
              <a:rPr lang="de-DE" i="0" baseline="0" dirty="0" err="1" smtClean="0"/>
              <a:t>For</a:t>
            </a:r>
            <a:r>
              <a:rPr lang="de-DE" i="0" baseline="0" dirty="0" smtClean="0"/>
              <a:t> </a:t>
            </a:r>
            <a:r>
              <a:rPr lang="de-DE" i="0" baseline="0" dirty="0" err="1" smtClean="0"/>
              <a:t>example</a:t>
            </a:r>
            <a:r>
              <a:rPr lang="de-DE" i="0" baseline="0" dirty="0" smtClean="0"/>
              <a:t>, </a:t>
            </a:r>
            <a:r>
              <a:rPr lang="de-DE" i="0" baseline="0" dirty="0" err="1" smtClean="0"/>
              <a:t>the</a:t>
            </a:r>
            <a:r>
              <a:rPr lang="de-DE" i="0" baseline="0" dirty="0" smtClean="0"/>
              <a:t> </a:t>
            </a:r>
            <a:r>
              <a:rPr lang="de-DE" i="0" baseline="0" dirty="0" err="1" smtClean="0"/>
              <a:t>overall</a:t>
            </a:r>
            <a:r>
              <a:rPr lang="de-DE" i="0" baseline="0" dirty="0" smtClean="0"/>
              <a:t> </a:t>
            </a:r>
            <a:r>
              <a:rPr lang="de-DE" i="0" baseline="0" dirty="0" err="1" smtClean="0"/>
              <a:t>responsibility</a:t>
            </a:r>
            <a:r>
              <a:rPr lang="de-DE" i="0" baseline="0" dirty="0" smtClean="0"/>
              <a:t> </a:t>
            </a:r>
            <a:r>
              <a:rPr lang="de-DE" i="0" baseline="0" dirty="0" err="1" smtClean="0"/>
              <a:t>could</a:t>
            </a:r>
            <a:r>
              <a:rPr lang="de-DE" i="0" baseline="0" dirty="0" smtClean="0"/>
              <a:t> </a:t>
            </a:r>
            <a:r>
              <a:rPr lang="de-DE" i="0" baseline="0" dirty="0" err="1" smtClean="0"/>
              <a:t>be</a:t>
            </a:r>
            <a:r>
              <a:rPr lang="de-DE" i="0" baseline="0" dirty="0" smtClean="0"/>
              <a:t> </a:t>
            </a:r>
            <a:r>
              <a:rPr lang="de-DE" i="0" baseline="0" dirty="0" err="1" smtClean="0"/>
              <a:t>from</a:t>
            </a:r>
            <a:r>
              <a:rPr lang="de-DE" i="0" baseline="0" dirty="0" smtClean="0"/>
              <a:t> a </a:t>
            </a:r>
            <a:r>
              <a:rPr lang="de-DE" i="0" baseline="0" dirty="0" err="1" smtClean="0"/>
              <a:t>senior</a:t>
            </a:r>
            <a:r>
              <a:rPr lang="de-DE" i="0" baseline="0" dirty="0" smtClean="0"/>
              <a:t> </a:t>
            </a:r>
            <a:r>
              <a:rPr lang="de-DE" i="0" baseline="0" dirty="0" err="1" smtClean="0"/>
              <a:t>management</a:t>
            </a:r>
            <a:r>
              <a:rPr lang="de-DE" i="0" baseline="0" dirty="0" smtClean="0"/>
              <a:t>, </a:t>
            </a:r>
            <a:r>
              <a:rPr lang="de-DE" i="0" baseline="0" dirty="0" err="1" smtClean="0"/>
              <a:t>and</a:t>
            </a:r>
            <a:r>
              <a:rPr lang="de-DE" i="0" baseline="0" dirty="0" smtClean="0"/>
              <a:t> </a:t>
            </a:r>
            <a:r>
              <a:rPr lang="de-DE" i="0" baseline="0" dirty="0" err="1" smtClean="0"/>
              <a:t>day-to-day</a:t>
            </a:r>
            <a:r>
              <a:rPr lang="de-DE" i="0" baseline="0" dirty="0" smtClean="0"/>
              <a:t> </a:t>
            </a:r>
            <a:r>
              <a:rPr lang="de-DE" i="0" baseline="0" dirty="0" err="1" smtClean="0"/>
              <a:t>operation</a:t>
            </a:r>
            <a:r>
              <a:rPr lang="de-DE" i="0" baseline="0" dirty="0" smtClean="0"/>
              <a:t> </a:t>
            </a:r>
            <a:r>
              <a:rPr lang="de-DE" i="0" baseline="0" dirty="0" err="1" smtClean="0"/>
              <a:t>could</a:t>
            </a:r>
            <a:r>
              <a:rPr lang="de-DE" i="0" baseline="0" dirty="0" smtClean="0"/>
              <a:t> </a:t>
            </a:r>
            <a:r>
              <a:rPr lang="de-DE" i="0" baseline="0" dirty="0" err="1" smtClean="0"/>
              <a:t>be</a:t>
            </a:r>
            <a:r>
              <a:rPr lang="de-DE" i="0" baseline="0" dirty="0" smtClean="0"/>
              <a:t> </a:t>
            </a:r>
            <a:r>
              <a:rPr lang="de-DE" i="0" baseline="0" dirty="0" err="1" smtClean="0"/>
              <a:t>from</a:t>
            </a:r>
            <a:r>
              <a:rPr lang="de-DE" i="0" baseline="0" dirty="0" smtClean="0"/>
              <a:t> </a:t>
            </a:r>
            <a:r>
              <a:rPr lang="de-DE" i="0" baseline="0" dirty="0" err="1" smtClean="0"/>
              <a:t>environment</a:t>
            </a:r>
            <a:r>
              <a:rPr lang="de-DE" i="0" baseline="0" dirty="0" smtClean="0"/>
              <a:t> </a:t>
            </a:r>
            <a:r>
              <a:rPr lang="de-DE" i="0" baseline="0" dirty="0" err="1" smtClean="0"/>
              <a:t>department</a:t>
            </a:r>
            <a:r>
              <a:rPr lang="de-DE" i="0" baseline="0" dirty="0" smtClean="0"/>
              <a:t>, </a:t>
            </a:r>
            <a:r>
              <a:rPr lang="de-DE" i="0" baseline="0" dirty="0" err="1" smtClean="0"/>
              <a:t>with</a:t>
            </a:r>
            <a:r>
              <a:rPr lang="de-DE" i="0" baseline="0" dirty="0" smtClean="0"/>
              <a:t> </a:t>
            </a:r>
            <a:r>
              <a:rPr lang="de-DE" i="0" baseline="0" dirty="0" err="1" smtClean="0"/>
              <a:t>inputs</a:t>
            </a:r>
            <a:r>
              <a:rPr lang="de-DE" i="0" baseline="0" dirty="0" smtClean="0"/>
              <a:t> </a:t>
            </a:r>
            <a:r>
              <a:rPr lang="de-DE" i="0" baseline="0" dirty="0" err="1" smtClean="0"/>
              <a:t>and</a:t>
            </a:r>
            <a:r>
              <a:rPr lang="de-DE" i="0" baseline="0" dirty="0" smtClean="0"/>
              <a:t> </a:t>
            </a:r>
            <a:r>
              <a:rPr lang="de-DE" i="0" baseline="0" dirty="0" err="1" smtClean="0"/>
              <a:t>cooperation</a:t>
            </a:r>
            <a:r>
              <a:rPr lang="de-DE" i="0" baseline="0" dirty="0" smtClean="0"/>
              <a:t> </a:t>
            </a:r>
            <a:r>
              <a:rPr lang="de-DE" i="0" baseline="0" dirty="0" err="1" smtClean="0"/>
              <a:t>from</a:t>
            </a:r>
            <a:r>
              <a:rPr lang="de-DE" i="0" baseline="0" dirty="0" smtClean="0"/>
              <a:t> </a:t>
            </a:r>
            <a:r>
              <a:rPr lang="de-DE" i="0" baseline="0" dirty="0" err="1" smtClean="0"/>
              <a:t>purchasing</a:t>
            </a:r>
            <a:r>
              <a:rPr lang="de-DE" i="0" baseline="0" dirty="0" smtClean="0"/>
              <a:t> </a:t>
            </a:r>
            <a:r>
              <a:rPr lang="de-DE" i="0" baseline="0" dirty="0" err="1" smtClean="0"/>
              <a:t>department</a:t>
            </a:r>
            <a:r>
              <a:rPr lang="de-DE" i="0" baseline="0" dirty="0" smtClean="0"/>
              <a:t>. </a:t>
            </a:r>
            <a:r>
              <a:rPr lang="de-DE" i="0" baseline="0" dirty="0" err="1" smtClean="0"/>
              <a:t>Some</a:t>
            </a:r>
            <a:r>
              <a:rPr lang="de-DE" i="0" baseline="0" dirty="0" smtClean="0"/>
              <a:t> </a:t>
            </a:r>
            <a:r>
              <a:rPr lang="de-DE" i="0" baseline="0" dirty="0" err="1" smtClean="0"/>
              <a:t>companies</a:t>
            </a:r>
            <a:r>
              <a:rPr lang="de-DE" i="0" baseline="0" dirty="0" smtClean="0"/>
              <a:t> </a:t>
            </a:r>
            <a:r>
              <a:rPr lang="de-DE" i="0" baseline="0" dirty="0" err="1" smtClean="0"/>
              <a:t>may</a:t>
            </a:r>
            <a:r>
              <a:rPr lang="de-DE" i="0" baseline="0" dirty="0" smtClean="0"/>
              <a:t> not </a:t>
            </a:r>
            <a:r>
              <a:rPr lang="de-DE" i="0" baseline="0" dirty="0" err="1" smtClean="0"/>
              <a:t>have</a:t>
            </a:r>
            <a:r>
              <a:rPr lang="de-DE" i="0" baseline="0" dirty="0" smtClean="0"/>
              <a:t> in-house </a:t>
            </a:r>
            <a:r>
              <a:rPr lang="de-DE" i="0" baseline="0" dirty="0" err="1" smtClean="0"/>
              <a:t>skills</a:t>
            </a:r>
            <a:r>
              <a:rPr lang="de-DE" i="0" baseline="0" dirty="0" smtClean="0"/>
              <a:t> so </a:t>
            </a:r>
            <a:r>
              <a:rPr lang="de-DE" i="0" baseline="0" dirty="0" err="1" smtClean="0"/>
              <a:t>staff</a:t>
            </a:r>
            <a:r>
              <a:rPr lang="de-DE" i="0" baseline="0" dirty="0" smtClean="0"/>
              <a:t> will </a:t>
            </a:r>
            <a:r>
              <a:rPr lang="de-DE" i="0" baseline="0" dirty="0" err="1" smtClean="0"/>
              <a:t>need</a:t>
            </a:r>
            <a:r>
              <a:rPr lang="de-DE" i="0" baseline="0" dirty="0" smtClean="0"/>
              <a:t> </a:t>
            </a:r>
            <a:r>
              <a:rPr lang="de-DE" i="0" baseline="0" dirty="0" err="1" smtClean="0"/>
              <a:t>to</a:t>
            </a:r>
            <a:r>
              <a:rPr lang="de-DE" i="0" baseline="0" dirty="0" smtClean="0"/>
              <a:t> </a:t>
            </a:r>
            <a:r>
              <a:rPr lang="de-DE" i="0" baseline="0" dirty="0" err="1" smtClean="0"/>
              <a:t>undergo</a:t>
            </a:r>
            <a:r>
              <a:rPr lang="de-DE" i="0" baseline="0" dirty="0" smtClean="0"/>
              <a:t> </a:t>
            </a:r>
            <a:r>
              <a:rPr lang="de-DE" i="0" baseline="0" dirty="0" err="1" smtClean="0"/>
              <a:t>training</a:t>
            </a:r>
            <a:r>
              <a:rPr lang="de-DE" i="0" baseline="0" dirty="0" smtClean="0"/>
              <a:t>, </a:t>
            </a:r>
            <a:r>
              <a:rPr lang="de-DE" i="0" baseline="0" dirty="0" err="1" smtClean="0"/>
              <a:t>or</a:t>
            </a:r>
            <a:r>
              <a:rPr lang="de-DE" i="0" baseline="0" dirty="0" smtClean="0"/>
              <a:t> </a:t>
            </a:r>
            <a:r>
              <a:rPr lang="de-DE" i="0" baseline="0" dirty="0" err="1" smtClean="0"/>
              <a:t>they</a:t>
            </a:r>
            <a:r>
              <a:rPr lang="de-DE" i="0" baseline="0" dirty="0" smtClean="0"/>
              <a:t> </a:t>
            </a:r>
            <a:r>
              <a:rPr lang="de-DE" i="0" baseline="0" dirty="0" err="1" smtClean="0"/>
              <a:t>can</a:t>
            </a:r>
            <a:r>
              <a:rPr lang="de-DE" i="0" baseline="0" dirty="0" smtClean="0"/>
              <a:t> </a:t>
            </a:r>
            <a:r>
              <a:rPr lang="de-DE" i="0" baseline="0" dirty="0" err="1" smtClean="0"/>
              <a:t>hire</a:t>
            </a:r>
            <a:r>
              <a:rPr lang="de-DE" i="0" baseline="0" dirty="0" smtClean="0"/>
              <a:t> </a:t>
            </a:r>
            <a:r>
              <a:rPr lang="de-DE" i="0" baseline="0" dirty="0" err="1" smtClean="0"/>
              <a:t>consultant</a:t>
            </a:r>
            <a:r>
              <a:rPr lang="de-DE" i="0" baseline="0" dirty="0" smtClean="0"/>
              <a:t> </a:t>
            </a:r>
            <a:r>
              <a:rPr lang="de-DE" i="0" baseline="0" dirty="0" err="1" smtClean="0"/>
              <a:t>to</a:t>
            </a:r>
            <a:r>
              <a:rPr lang="de-DE" i="0" baseline="0" dirty="0" smtClean="0"/>
              <a:t> carry out </a:t>
            </a:r>
            <a:r>
              <a:rPr lang="de-DE" i="0" baseline="0" dirty="0" err="1" smtClean="0"/>
              <a:t>the</a:t>
            </a:r>
            <a:r>
              <a:rPr lang="de-DE" i="0" baseline="0" dirty="0" smtClean="0"/>
              <a:t> </a:t>
            </a:r>
            <a:r>
              <a:rPr lang="de-DE" i="0" baseline="0" dirty="0" err="1" smtClean="0"/>
              <a:t>task</a:t>
            </a:r>
            <a:r>
              <a:rPr lang="de-DE" i="0" baseline="0" dirty="0" smtClean="0"/>
              <a:t>. </a:t>
            </a:r>
          </a:p>
        </p:txBody>
      </p:sp>
      <p:sp>
        <p:nvSpPr>
          <p:cNvPr id="4" name="Datumsplatzhalter 3"/>
          <p:cNvSpPr>
            <a:spLocks noGrp="1"/>
          </p:cNvSpPr>
          <p:nvPr>
            <p:ph type="dt" idx="10"/>
          </p:nvPr>
        </p:nvSpPr>
        <p:spPr/>
        <p:txBody>
          <a:bodyPr/>
          <a:lstStyle/>
          <a:p>
            <a:endParaRPr lang="en-GB"/>
          </a:p>
        </p:txBody>
      </p:sp>
      <p:sp>
        <p:nvSpPr>
          <p:cNvPr id="5" name="Foliennummernplatzhalter 4"/>
          <p:cNvSpPr>
            <a:spLocks noGrp="1"/>
          </p:cNvSpPr>
          <p:nvPr>
            <p:ph type="sldNum" sz="quarter" idx="11"/>
          </p:nvPr>
        </p:nvSpPr>
        <p:spPr/>
        <p:txBody>
          <a:bodyPr/>
          <a:lstStyle/>
          <a:p>
            <a:fld id="{CCCBD52F-95FF-43A3-B975-909E50C13C92}" type="slidenum">
              <a:rPr lang="en-GB" smtClean="0"/>
              <a:pPr/>
              <a:t>23</a:t>
            </a:fld>
            <a:endParaRPr lang="en-GB"/>
          </a:p>
        </p:txBody>
      </p:sp>
    </p:spTree>
    <p:extLst>
      <p:ext uri="{BB962C8B-B14F-4D97-AF65-F5344CB8AC3E}">
        <p14:creationId xmlns:p14="http://schemas.microsoft.com/office/powerpoint/2010/main" val="36262138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180FBA2F-6C00-463D-AFE7-E35F4B4A5577}" type="slidenum">
              <a:rPr lang="zh-TW" altLang="en-US" smtClean="0"/>
              <a:pPr/>
              <a:t>2</a:t>
            </a:fld>
            <a:endParaRPr lang="zh-TW" altLang="en-US"/>
          </a:p>
        </p:txBody>
      </p:sp>
      <p:sp>
        <p:nvSpPr>
          <p:cNvPr id="5" name="Date Placeholder 4"/>
          <p:cNvSpPr>
            <a:spLocks noGrp="1"/>
          </p:cNvSpPr>
          <p:nvPr>
            <p:ph type="dt" idx="11"/>
          </p:nvPr>
        </p:nvSpPr>
        <p:spPr/>
        <p:txBody>
          <a:bodyPr/>
          <a:lstStyle/>
          <a:p>
            <a:endParaRPr lang="en-GB"/>
          </a:p>
        </p:txBody>
      </p:sp>
    </p:spTree>
    <p:extLst>
      <p:ext uri="{BB962C8B-B14F-4D97-AF65-F5344CB8AC3E}">
        <p14:creationId xmlns:p14="http://schemas.microsoft.com/office/powerpoint/2010/main" val="11171377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th-TH" dirty="0" smtClean="0"/>
              <a:t>ไม่มีข้อกำหนดให้บริษัทในเอเชียต้องดำเนินการ </a:t>
            </a:r>
            <a:r>
              <a:rPr lang="en-US" dirty="0" smtClean="0"/>
              <a:t>DDS </a:t>
            </a:r>
            <a:r>
              <a:rPr lang="th-TH" dirty="0" smtClean="0"/>
              <a:t>แต่ทว่า ลูกค้าของสหภาพยุโรปจะสอบถามเกี่ยวกับแหล่งที่มาของไม้</a:t>
            </a:r>
            <a:r>
              <a:rPr lang="th-TH" baseline="0" dirty="0" smtClean="0"/>
              <a:t> และห่วงโซ่อุปทาน เนื่องจากถือเป็นผู้ดำเนินการ (</a:t>
            </a:r>
            <a:r>
              <a:rPr lang="en-US" baseline="0" dirty="0" smtClean="0"/>
              <a:t>Operator) </a:t>
            </a:r>
            <a:r>
              <a:rPr lang="th-TH" baseline="0" dirty="0" smtClean="0"/>
              <a:t>และจะต้องดำเนินการ </a:t>
            </a:r>
            <a:r>
              <a:rPr lang="en-US" baseline="0" dirty="0" smtClean="0"/>
              <a:t>DDS </a:t>
            </a:r>
            <a:r>
              <a:rPr lang="th-TH" baseline="0" dirty="0" smtClean="0"/>
              <a:t>การนำเสนอนี้มีจุดมุ่งหมายในการช่วยเหลือประเทศในเอเชียให้เข้าใจว่า ตนเองจะต้องทำอะไร และอย่างไรบ้าง หากลูกค้าตั้งคำถามเกี่ยวกับแหล่งไม้</a:t>
            </a:r>
            <a:endParaRPr lang="en-GB" dirty="0" smtClean="0"/>
          </a:p>
        </p:txBody>
      </p:sp>
      <p:sp>
        <p:nvSpPr>
          <p:cNvPr id="4" name="Slide Number Placeholder 3"/>
          <p:cNvSpPr>
            <a:spLocks noGrp="1"/>
          </p:cNvSpPr>
          <p:nvPr>
            <p:ph type="sldNum" sz="quarter" idx="10"/>
          </p:nvPr>
        </p:nvSpPr>
        <p:spPr/>
        <p:txBody>
          <a:bodyPr/>
          <a:lstStyle/>
          <a:p>
            <a:fld id="{E5C5875E-8829-4689-B7D8-73BEBCE7413E}" type="slidenum">
              <a:rPr lang="en-GB" smtClean="0"/>
              <a:pPr/>
              <a:t>3</a:t>
            </a:fld>
            <a:endParaRPr lang="en-GB"/>
          </a:p>
        </p:txBody>
      </p:sp>
      <p:sp>
        <p:nvSpPr>
          <p:cNvPr id="5" name="Date Placeholder 4"/>
          <p:cNvSpPr>
            <a:spLocks noGrp="1"/>
          </p:cNvSpPr>
          <p:nvPr>
            <p:ph type="dt" idx="11"/>
          </p:nvPr>
        </p:nvSpPr>
        <p:spPr/>
        <p:txBody>
          <a:bodyPr/>
          <a:lstStyle/>
          <a:p>
            <a:endParaRPr lang="en-GB"/>
          </a:p>
        </p:txBody>
      </p:sp>
    </p:spTree>
    <p:extLst>
      <p:ext uri="{BB962C8B-B14F-4D97-AF65-F5344CB8AC3E}">
        <p14:creationId xmlns:p14="http://schemas.microsoft.com/office/powerpoint/2010/main" val="10074267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i="0" dirty="0" smtClean="0"/>
              <a:t>First</a:t>
            </a:r>
            <a:r>
              <a:rPr lang="de-DE" i="0" baseline="0" dirty="0" smtClean="0"/>
              <a:t> </a:t>
            </a:r>
            <a:r>
              <a:rPr lang="de-DE" i="0" baseline="0" dirty="0" err="1" smtClean="0"/>
              <a:t>step</a:t>
            </a:r>
            <a:r>
              <a:rPr lang="de-DE" i="0" baseline="0" dirty="0" smtClean="0"/>
              <a:t> </a:t>
            </a:r>
            <a:r>
              <a:rPr lang="de-DE" i="0" baseline="0" dirty="0" err="1" smtClean="0"/>
              <a:t>necessary</a:t>
            </a:r>
            <a:r>
              <a:rPr lang="de-DE" i="0" baseline="0" dirty="0" smtClean="0"/>
              <a:t> </a:t>
            </a:r>
            <a:r>
              <a:rPr lang="de-DE" i="0" baseline="0" dirty="0" err="1" smtClean="0"/>
              <a:t>for</a:t>
            </a:r>
            <a:r>
              <a:rPr lang="de-DE" i="0" baseline="0" dirty="0" smtClean="0"/>
              <a:t> a DDS.</a:t>
            </a:r>
            <a:endParaRPr lang="de-DE" i="0" dirty="0" smtClean="0"/>
          </a:p>
        </p:txBody>
      </p:sp>
      <p:sp>
        <p:nvSpPr>
          <p:cNvPr id="4" name="Datumsplatzhalter 3"/>
          <p:cNvSpPr>
            <a:spLocks noGrp="1"/>
          </p:cNvSpPr>
          <p:nvPr>
            <p:ph type="dt" idx="10"/>
          </p:nvPr>
        </p:nvSpPr>
        <p:spPr/>
        <p:txBody>
          <a:bodyPr/>
          <a:lstStyle/>
          <a:p>
            <a:endParaRPr lang="en-GB"/>
          </a:p>
        </p:txBody>
      </p:sp>
      <p:sp>
        <p:nvSpPr>
          <p:cNvPr id="5" name="Foliennummernplatzhalter 4"/>
          <p:cNvSpPr>
            <a:spLocks noGrp="1"/>
          </p:cNvSpPr>
          <p:nvPr>
            <p:ph type="sldNum" sz="quarter" idx="11"/>
          </p:nvPr>
        </p:nvSpPr>
        <p:spPr/>
        <p:txBody>
          <a:bodyPr/>
          <a:lstStyle/>
          <a:p>
            <a:fld id="{CCCBD52F-95FF-43A3-B975-909E50C13C92}" type="slidenum">
              <a:rPr lang="en-GB" smtClean="0"/>
              <a:pPr/>
              <a:t>4</a:t>
            </a:fld>
            <a:endParaRPr lang="en-GB"/>
          </a:p>
        </p:txBody>
      </p:sp>
    </p:spTree>
    <p:extLst>
      <p:ext uri="{BB962C8B-B14F-4D97-AF65-F5344CB8AC3E}">
        <p14:creationId xmlns:p14="http://schemas.microsoft.com/office/powerpoint/2010/main" val="5497813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Remova</a:t>
            </a:r>
            <a:r>
              <a:rPr lang="en-GB" baseline="0" dirty="0" smtClean="0"/>
              <a:t>l pass: a type of transport document in Malaysia</a:t>
            </a:r>
            <a:endParaRPr lang="en-GB" dirty="0" smtClean="0"/>
          </a:p>
        </p:txBody>
      </p:sp>
      <p:sp>
        <p:nvSpPr>
          <p:cNvPr id="4" name="Datumsplatzhalter 3"/>
          <p:cNvSpPr>
            <a:spLocks noGrp="1"/>
          </p:cNvSpPr>
          <p:nvPr>
            <p:ph type="dt" idx="10"/>
          </p:nvPr>
        </p:nvSpPr>
        <p:spPr/>
        <p:txBody>
          <a:bodyPr/>
          <a:lstStyle/>
          <a:p>
            <a:endParaRPr lang="en-GB"/>
          </a:p>
        </p:txBody>
      </p:sp>
      <p:sp>
        <p:nvSpPr>
          <p:cNvPr id="5" name="Foliennummernplatzhalter 4"/>
          <p:cNvSpPr>
            <a:spLocks noGrp="1"/>
          </p:cNvSpPr>
          <p:nvPr>
            <p:ph type="sldNum" sz="quarter" idx="11"/>
          </p:nvPr>
        </p:nvSpPr>
        <p:spPr/>
        <p:txBody>
          <a:bodyPr/>
          <a:lstStyle/>
          <a:p>
            <a:fld id="{CCCBD52F-95FF-43A3-B975-909E50C13C92}" type="slidenum">
              <a:rPr lang="en-GB" smtClean="0"/>
              <a:pPr/>
              <a:t>8</a:t>
            </a:fld>
            <a:endParaRPr lang="en-GB"/>
          </a:p>
        </p:txBody>
      </p:sp>
    </p:spTree>
    <p:extLst>
      <p:ext uri="{BB962C8B-B14F-4D97-AF65-F5344CB8AC3E}">
        <p14:creationId xmlns:p14="http://schemas.microsoft.com/office/powerpoint/2010/main" val="15060869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Example of inadequate</a:t>
            </a:r>
            <a:r>
              <a:rPr lang="en-GB" baseline="0" dirty="0" smtClean="0"/>
              <a:t> document: this is a certificate of origin which shows that the timber was originated from the EU. What it actually means is that timber was loaded at a port which was located within the EU, but it does not tell you anything about the origin of the forest (in which country, the name of the forest). Many companies believe that this document is sufficient but actually it is not.</a:t>
            </a:r>
          </a:p>
          <a:p>
            <a:endParaRPr lang="de-DE" dirty="0"/>
          </a:p>
        </p:txBody>
      </p:sp>
      <p:sp>
        <p:nvSpPr>
          <p:cNvPr id="4" name="Datumsplatzhalter 3"/>
          <p:cNvSpPr>
            <a:spLocks noGrp="1"/>
          </p:cNvSpPr>
          <p:nvPr>
            <p:ph type="dt" idx="10"/>
          </p:nvPr>
        </p:nvSpPr>
        <p:spPr/>
        <p:txBody>
          <a:bodyPr/>
          <a:lstStyle/>
          <a:p>
            <a:endParaRPr lang="en-GB"/>
          </a:p>
        </p:txBody>
      </p:sp>
      <p:sp>
        <p:nvSpPr>
          <p:cNvPr id="5" name="Foliennummernplatzhalter 4"/>
          <p:cNvSpPr>
            <a:spLocks noGrp="1"/>
          </p:cNvSpPr>
          <p:nvPr>
            <p:ph type="sldNum" sz="quarter" idx="11"/>
          </p:nvPr>
        </p:nvSpPr>
        <p:spPr/>
        <p:txBody>
          <a:bodyPr/>
          <a:lstStyle/>
          <a:p>
            <a:fld id="{CCCBD52F-95FF-43A3-B975-909E50C13C92}" type="slidenum">
              <a:rPr lang="en-GB" smtClean="0"/>
              <a:pPr/>
              <a:t>10</a:t>
            </a:fld>
            <a:endParaRPr lang="en-GB"/>
          </a:p>
        </p:txBody>
      </p:sp>
    </p:spTree>
    <p:extLst>
      <p:ext uri="{BB962C8B-B14F-4D97-AF65-F5344CB8AC3E}">
        <p14:creationId xmlns:p14="http://schemas.microsoft.com/office/powerpoint/2010/main" val="9662988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AC00780E-0A32-4BE7-AEE3-EA58F304EC9F}" type="slidenum">
              <a:rPr lang="en-GB" smtClean="0"/>
              <a:pPr/>
              <a:t>11</a:t>
            </a:fld>
            <a:endParaRPr lang="en-GB"/>
          </a:p>
        </p:txBody>
      </p:sp>
      <p:sp>
        <p:nvSpPr>
          <p:cNvPr id="5" name="Date Placeholder 4"/>
          <p:cNvSpPr>
            <a:spLocks noGrp="1"/>
          </p:cNvSpPr>
          <p:nvPr>
            <p:ph type="dt" idx="11"/>
          </p:nvPr>
        </p:nvSpPr>
        <p:spPr/>
        <p:txBody>
          <a:bodyPr/>
          <a:lstStyle/>
          <a:p>
            <a:endParaRPr lang="en-GB"/>
          </a:p>
        </p:txBody>
      </p:sp>
    </p:spTree>
    <p:extLst>
      <p:ext uri="{BB962C8B-B14F-4D97-AF65-F5344CB8AC3E}">
        <p14:creationId xmlns:p14="http://schemas.microsoft.com/office/powerpoint/2010/main" val="8698279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th-TH" dirty="0" smtClean="0"/>
              <a:t>เว็บท่าสำหรับการทำไม้เถื่อน</a:t>
            </a:r>
            <a:r>
              <a:rPr lang="en-GB" baseline="0" dirty="0" smtClean="0"/>
              <a:t>: www.illegal-logging.info </a:t>
            </a:r>
            <a:endParaRPr lang="en-GB" dirty="0"/>
          </a:p>
        </p:txBody>
      </p:sp>
      <p:sp>
        <p:nvSpPr>
          <p:cNvPr id="4" name="Slide Number Placeholder 3"/>
          <p:cNvSpPr>
            <a:spLocks noGrp="1"/>
          </p:cNvSpPr>
          <p:nvPr>
            <p:ph type="sldNum" sz="quarter" idx="10"/>
          </p:nvPr>
        </p:nvSpPr>
        <p:spPr/>
        <p:txBody>
          <a:bodyPr/>
          <a:lstStyle/>
          <a:p>
            <a:fld id="{CCCBD52F-95FF-43A3-B975-909E50C13C92}" type="slidenum">
              <a:rPr lang="en-GB" smtClean="0"/>
              <a:pPr/>
              <a:t>12</a:t>
            </a:fld>
            <a:endParaRPr lang="en-GB"/>
          </a:p>
        </p:txBody>
      </p:sp>
      <p:sp>
        <p:nvSpPr>
          <p:cNvPr id="5" name="Date Placeholder 4"/>
          <p:cNvSpPr>
            <a:spLocks noGrp="1"/>
          </p:cNvSpPr>
          <p:nvPr>
            <p:ph type="dt" idx="11"/>
          </p:nvPr>
        </p:nvSpPr>
        <p:spPr/>
        <p:txBody>
          <a:bodyPr/>
          <a:lstStyle/>
          <a:p>
            <a:endParaRPr lang="en-GB"/>
          </a:p>
        </p:txBody>
      </p:sp>
    </p:spTree>
    <p:extLst>
      <p:ext uri="{BB962C8B-B14F-4D97-AF65-F5344CB8AC3E}">
        <p14:creationId xmlns:p14="http://schemas.microsoft.com/office/powerpoint/2010/main" val="1657401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Datumsplatzhalter 3"/>
          <p:cNvSpPr>
            <a:spLocks noGrp="1"/>
          </p:cNvSpPr>
          <p:nvPr>
            <p:ph type="dt" idx="10"/>
          </p:nvPr>
        </p:nvSpPr>
        <p:spPr/>
        <p:txBody>
          <a:bodyPr/>
          <a:lstStyle/>
          <a:p>
            <a:endParaRPr lang="en-GB"/>
          </a:p>
        </p:txBody>
      </p:sp>
      <p:sp>
        <p:nvSpPr>
          <p:cNvPr id="5" name="Foliennummernplatzhalter 4"/>
          <p:cNvSpPr>
            <a:spLocks noGrp="1"/>
          </p:cNvSpPr>
          <p:nvPr>
            <p:ph type="sldNum" sz="quarter" idx="11"/>
          </p:nvPr>
        </p:nvSpPr>
        <p:spPr/>
        <p:txBody>
          <a:bodyPr/>
          <a:lstStyle/>
          <a:p>
            <a:fld id="{CCCBD52F-95FF-43A3-B975-909E50C13C92}" type="slidenum">
              <a:rPr lang="en-GB" smtClean="0"/>
              <a:pPr/>
              <a:t>15</a:t>
            </a:fld>
            <a:endParaRPr lang="en-GB"/>
          </a:p>
        </p:txBody>
      </p:sp>
    </p:spTree>
    <p:extLst>
      <p:ext uri="{BB962C8B-B14F-4D97-AF65-F5344CB8AC3E}">
        <p14:creationId xmlns:p14="http://schemas.microsoft.com/office/powerpoint/2010/main" val="54750683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53844" y="605996"/>
            <a:ext cx="9144000" cy="879475"/>
          </a:xfrm>
        </p:spPr>
        <p:txBody>
          <a:bodyPr anchor="b">
            <a:normAutofit/>
          </a:bodyPr>
          <a:lstStyle>
            <a:lvl1pPr algn="l">
              <a:defRPr sz="4000" b="1"/>
            </a:lvl1pPr>
          </a:lstStyle>
          <a:p>
            <a:r>
              <a:rPr lang="en-US" dirty="0" smtClean="0"/>
              <a:t>Click to edit Master title style</a:t>
            </a:r>
            <a:endParaRPr lang="en-GB" dirty="0"/>
          </a:p>
        </p:txBody>
      </p:sp>
      <p:sp>
        <p:nvSpPr>
          <p:cNvPr id="3" name="Subtitle 2"/>
          <p:cNvSpPr>
            <a:spLocks noGrp="1"/>
          </p:cNvSpPr>
          <p:nvPr>
            <p:ph type="subTitle" idx="1"/>
          </p:nvPr>
        </p:nvSpPr>
        <p:spPr>
          <a:xfrm>
            <a:off x="953844" y="1688092"/>
            <a:ext cx="914400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pPr/>
              <a:t>05/03/2015</a:t>
            </a:fld>
            <a:endParaRPr lang="en-GB"/>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358DAFE8-1C9A-4E30-8B03-C25BBFE13FC9}" type="slidenum">
              <a:rPr lang="en-GB" smtClean="0"/>
              <a:pPr/>
              <a:t>‹Nr.›</a:t>
            </a:fld>
            <a:endParaRPr lang="en-GB"/>
          </a:p>
        </p:txBody>
      </p:sp>
      <p:cxnSp>
        <p:nvCxnSpPr>
          <p:cNvPr id="9" name="Straight Connector 8"/>
          <p:cNvCxnSpPr/>
          <p:nvPr userDrawn="1"/>
        </p:nvCxnSpPr>
        <p:spPr>
          <a:xfrm>
            <a:off x="1054249" y="1485471"/>
            <a:ext cx="11144923"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rotWithShape="1">
          <a:blip r:embed="rId2" cstate="print">
            <a:extLst>
              <a:ext uri="{28A0092B-C50C-407E-A947-70E740481C1C}">
                <a14:useLocalDpi xmlns:a14="http://schemas.microsoft.com/office/drawing/2010/main" val="0"/>
              </a:ext>
            </a:extLst>
          </a:blip>
          <a:srcRect b="12729"/>
          <a:stretch/>
        </p:blipFill>
        <p:spPr>
          <a:xfrm>
            <a:off x="0" y="-1357755"/>
            <a:ext cx="12199172" cy="8406256"/>
          </a:xfrm>
          <a:prstGeom prst="rect">
            <a:avLst/>
          </a:prstGeom>
        </p:spPr>
      </p:pic>
    </p:spTree>
    <p:extLst>
      <p:ext uri="{BB962C8B-B14F-4D97-AF65-F5344CB8AC3E}">
        <p14:creationId xmlns:p14="http://schemas.microsoft.com/office/powerpoint/2010/main" val="104642305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atin typeface="+mn-lt"/>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pPr/>
              <a:t>05/03/2015</a:t>
            </a:fld>
            <a:endParaRPr lang="en-GB"/>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358DAFE8-1C9A-4E30-8B03-C25BBFE13FC9}" type="slidenum">
              <a:rPr lang="en-GB" smtClean="0"/>
              <a:pPr/>
              <a:t>‹Nr.›</a:t>
            </a:fld>
            <a:endParaRPr lang="en-GB"/>
          </a:p>
        </p:txBody>
      </p:sp>
    </p:spTree>
    <p:extLst>
      <p:ext uri="{BB962C8B-B14F-4D97-AF65-F5344CB8AC3E}">
        <p14:creationId xmlns:p14="http://schemas.microsoft.com/office/powerpoint/2010/main" val="333543306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5332" y="1441526"/>
            <a:ext cx="10515600" cy="537882"/>
          </a:xfrm>
        </p:spPr>
        <p:txBody>
          <a:bodyPr anchor="b">
            <a:no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455332" y="2136720"/>
            <a:ext cx="10515600" cy="1500187"/>
          </a:xfrm>
        </p:spPr>
        <p:txBody>
          <a:bodyPr/>
          <a:lstStyle>
            <a:lvl1pPr marL="0" indent="0">
              <a:buNone/>
              <a:defRPr sz="2400">
                <a:solidFill>
                  <a:schemeClr val="tx1">
                    <a:tint val="75000"/>
                  </a:schemeClr>
                </a:solidFill>
                <a:latin typeface="+mn-lt"/>
                <a:cs typeface="Times New Roman" panose="02020603050405020304" pitchFamily="18"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369A8C9F-9546-440D-8333-B23F00558C20}" type="datetimeFigureOut">
              <a:rPr lang="en-GB" smtClean="0"/>
              <a:pPr/>
              <a:t>05/03/2015</a:t>
            </a:fld>
            <a:endParaRPr lang="en-GB"/>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358DAFE8-1C9A-4E30-8B03-C25BBFE13FC9}" type="slidenum">
              <a:rPr lang="en-GB" smtClean="0"/>
              <a:pPr/>
              <a:t>‹Nr.›</a:t>
            </a:fld>
            <a:endParaRPr lang="en-GB"/>
          </a:p>
        </p:txBody>
      </p:sp>
    </p:spTree>
    <p:extLst>
      <p:ext uri="{BB962C8B-B14F-4D97-AF65-F5344CB8AC3E}">
        <p14:creationId xmlns:p14="http://schemas.microsoft.com/office/powerpoint/2010/main" val="26492952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18478" y="1559858"/>
            <a:ext cx="10340470" cy="408791"/>
          </a:xfrm>
        </p:spPr>
        <p:txBody>
          <a:bodyPr>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sz="half" idx="1"/>
          </p:nvPr>
        </p:nvSpPr>
        <p:spPr>
          <a:xfrm>
            <a:off x="518478" y="2285346"/>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6018325" y="2284637"/>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pPr/>
              <a:t>05/03/2015</a:t>
            </a:fld>
            <a:endParaRPr lang="en-GB"/>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p>
        </p:txBody>
      </p:sp>
      <p:sp>
        <p:nvSpPr>
          <p:cNvPr id="7" name="Slide Number Placeholder 6"/>
          <p:cNvSpPr>
            <a:spLocks noGrp="1"/>
          </p:cNvSpPr>
          <p:nvPr>
            <p:ph type="sldNum" sz="quarter" idx="12"/>
          </p:nvPr>
        </p:nvSpPr>
        <p:spPr/>
        <p:txBody>
          <a:bodyPr/>
          <a:lstStyle/>
          <a:p>
            <a:fld id="{358DAFE8-1C9A-4E30-8B03-C25BBFE13FC9}" type="slidenum">
              <a:rPr lang="en-GB" smtClean="0"/>
              <a:pPr/>
              <a:t>‹Nr.›</a:t>
            </a:fld>
            <a:endParaRPr lang="en-GB"/>
          </a:p>
        </p:txBody>
      </p:sp>
    </p:spTree>
    <p:extLst>
      <p:ext uri="{BB962C8B-B14F-4D97-AF65-F5344CB8AC3E}">
        <p14:creationId xmlns:p14="http://schemas.microsoft.com/office/powerpoint/2010/main" val="373407258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7653" y="1455051"/>
            <a:ext cx="10515600" cy="529151"/>
          </a:xfrm>
        </p:spPr>
        <p:txBody>
          <a:bodyPr>
            <a:norm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507653" y="1841584"/>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507654" y="2655971"/>
            <a:ext cx="5157787"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5997575" y="1841584"/>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997575" y="2655971"/>
            <a:ext cx="5183188"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p>
            <a:fld id="{369A8C9F-9546-440D-8333-B23F00558C20}" type="datetimeFigureOut">
              <a:rPr lang="en-GB" smtClean="0"/>
              <a:pPr/>
              <a:t>05/03/2015</a:t>
            </a:fld>
            <a:endParaRPr lang="en-GB"/>
          </a:p>
        </p:txBody>
      </p:sp>
      <p:sp>
        <p:nvSpPr>
          <p:cNvPr id="8" name="Footer Placeholder 7"/>
          <p:cNvSpPr>
            <a:spLocks noGrp="1"/>
          </p:cNvSpPr>
          <p:nvPr>
            <p:ph type="ftr" sz="quarter" idx="11"/>
          </p:nvPr>
        </p:nvSpPr>
        <p:spPr>
          <a:xfrm>
            <a:off x="4046407" y="6491455"/>
            <a:ext cx="4114800" cy="365125"/>
          </a:xfrm>
          <a:prstGeom prst="rect">
            <a:avLst/>
          </a:prstGeom>
        </p:spPr>
        <p:txBody>
          <a:bodyPr/>
          <a:lstStyle/>
          <a:p>
            <a:endParaRPr lang="en-GB"/>
          </a:p>
        </p:txBody>
      </p:sp>
      <p:sp>
        <p:nvSpPr>
          <p:cNvPr id="9" name="Slide Number Placeholder 8"/>
          <p:cNvSpPr>
            <a:spLocks noGrp="1"/>
          </p:cNvSpPr>
          <p:nvPr>
            <p:ph type="sldNum" sz="quarter" idx="12"/>
          </p:nvPr>
        </p:nvSpPr>
        <p:spPr/>
        <p:txBody>
          <a:bodyPr/>
          <a:lstStyle/>
          <a:p>
            <a:fld id="{358DAFE8-1C9A-4E30-8B03-C25BBFE13FC9}" type="slidenum">
              <a:rPr lang="en-GB" smtClean="0"/>
              <a:pPr/>
              <a:t>‹Nr.›</a:t>
            </a:fld>
            <a:endParaRPr lang="en-GB"/>
          </a:p>
        </p:txBody>
      </p:sp>
    </p:spTree>
    <p:extLst>
      <p:ext uri="{BB962C8B-B14F-4D97-AF65-F5344CB8AC3E}">
        <p14:creationId xmlns:p14="http://schemas.microsoft.com/office/powerpoint/2010/main" val="514248236"/>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vl1pPr>
          </a:lstStyle>
          <a:p>
            <a:r>
              <a:rPr lang="en-US" dirty="0" smtClean="0"/>
              <a:t>Click to edit Master title style</a:t>
            </a:r>
            <a:endParaRPr lang="en-GB" dirty="0"/>
          </a:p>
        </p:txBody>
      </p:sp>
      <p:sp>
        <p:nvSpPr>
          <p:cNvPr id="3" name="Date Placeholder 2"/>
          <p:cNvSpPr>
            <a:spLocks noGrp="1"/>
          </p:cNvSpPr>
          <p:nvPr>
            <p:ph type="dt" sz="half" idx="10"/>
          </p:nvPr>
        </p:nvSpPr>
        <p:spPr/>
        <p:txBody>
          <a:bodyPr/>
          <a:lstStyle/>
          <a:p>
            <a:fld id="{369A8C9F-9546-440D-8333-B23F00558C20}" type="datetimeFigureOut">
              <a:rPr lang="en-GB" smtClean="0"/>
              <a:pPr/>
              <a:t>05/03/2015</a:t>
            </a:fld>
            <a:endParaRPr lang="en-GB"/>
          </a:p>
        </p:txBody>
      </p:sp>
      <p:sp>
        <p:nvSpPr>
          <p:cNvPr id="4" name="Footer Placeholder 3"/>
          <p:cNvSpPr>
            <a:spLocks noGrp="1"/>
          </p:cNvSpPr>
          <p:nvPr>
            <p:ph type="ftr" sz="quarter" idx="11"/>
          </p:nvPr>
        </p:nvSpPr>
        <p:spPr>
          <a:xfrm>
            <a:off x="4046407" y="6491455"/>
            <a:ext cx="4114800" cy="365125"/>
          </a:xfrm>
          <a:prstGeom prst="rect">
            <a:avLst/>
          </a:prstGeom>
        </p:spPr>
        <p:txBody>
          <a:bodyPr/>
          <a:lstStyle/>
          <a:p>
            <a:endParaRPr lang="en-GB"/>
          </a:p>
        </p:txBody>
      </p:sp>
      <p:sp>
        <p:nvSpPr>
          <p:cNvPr id="5" name="Slide Number Placeholder 4"/>
          <p:cNvSpPr>
            <a:spLocks noGrp="1"/>
          </p:cNvSpPr>
          <p:nvPr>
            <p:ph type="sldNum" sz="quarter" idx="12"/>
          </p:nvPr>
        </p:nvSpPr>
        <p:spPr/>
        <p:txBody>
          <a:bodyPr/>
          <a:lstStyle/>
          <a:p>
            <a:fld id="{358DAFE8-1C9A-4E30-8B03-C25BBFE13FC9}" type="slidenum">
              <a:rPr lang="en-GB" smtClean="0"/>
              <a:pPr/>
              <a:t>‹Nr.›</a:t>
            </a:fld>
            <a:endParaRPr lang="en-GB"/>
          </a:p>
        </p:txBody>
      </p:sp>
    </p:spTree>
    <p:extLst>
      <p:ext uri="{BB962C8B-B14F-4D97-AF65-F5344CB8AC3E}">
        <p14:creationId xmlns:p14="http://schemas.microsoft.com/office/powerpoint/2010/main" val="314513664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9A8C9F-9546-440D-8333-B23F00558C20}" type="datetimeFigureOut">
              <a:rPr lang="en-GB" smtClean="0"/>
              <a:pPr/>
              <a:t>05/03/2015</a:t>
            </a:fld>
            <a:endParaRPr lang="en-GB"/>
          </a:p>
        </p:txBody>
      </p:sp>
      <p:sp>
        <p:nvSpPr>
          <p:cNvPr id="3" name="Footer Placeholder 2"/>
          <p:cNvSpPr>
            <a:spLocks noGrp="1"/>
          </p:cNvSpPr>
          <p:nvPr>
            <p:ph type="ftr" sz="quarter" idx="11"/>
          </p:nvPr>
        </p:nvSpPr>
        <p:spPr>
          <a:xfrm>
            <a:off x="4046407" y="6491455"/>
            <a:ext cx="4114800" cy="365125"/>
          </a:xfrm>
          <a:prstGeom prst="rect">
            <a:avLst/>
          </a:prstGeom>
        </p:spPr>
        <p:txBody>
          <a:bodyPr/>
          <a:lstStyle/>
          <a:p>
            <a:endParaRPr lang="en-GB"/>
          </a:p>
        </p:txBody>
      </p:sp>
      <p:sp>
        <p:nvSpPr>
          <p:cNvPr id="4" name="Slide Number Placeholder 3"/>
          <p:cNvSpPr>
            <a:spLocks noGrp="1"/>
          </p:cNvSpPr>
          <p:nvPr>
            <p:ph type="sldNum" sz="quarter" idx="12"/>
          </p:nvPr>
        </p:nvSpPr>
        <p:spPr/>
        <p:txBody>
          <a:bodyPr/>
          <a:lstStyle/>
          <a:p>
            <a:fld id="{358DAFE8-1C9A-4E30-8B03-C25BBFE13FC9}" type="slidenum">
              <a:rPr lang="en-GB" smtClean="0"/>
              <a:pPr/>
              <a:t>‹Nr.›</a:t>
            </a:fld>
            <a:endParaRPr lang="en-GB"/>
          </a:p>
        </p:txBody>
      </p:sp>
    </p:spTree>
    <p:extLst>
      <p:ext uri="{BB962C8B-B14F-4D97-AF65-F5344CB8AC3E}">
        <p14:creationId xmlns:p14="http://schemas.microsoft.com/office/powerpoint/2010/main" val="1261816729"/>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6300" y="759890"/>
            <a:ext cx="9788768" cy="1223065"/>
          </a:xfrm>
        </p:spPr>
        <p:txBody>
          <a:bodyPr anchor="b">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idx="1"/>
          </p:nvPr>
        </p:nvSpPr>
        <p:spPr>
          <a:xfrm>
            <a:off x="472571" y="2084705"/>
            <a:ext cx="6172200" cy="4873625"/>
          </a:xfrm>
        </p:spPr>
        <p:txBody>
          <a:bodyPr/>
          <a:lstStyle>
            <a:lvl1pPr>
              <a:defRPr sz="3200">
                <a:latin typeface="+mn-lt"/>
                <a:cs typeface="Times New Roman" panose="02020603050405020304" pitchFamily="18" charset="0"/>
              </a:defRPr>
            </a:lvl1pPr>
            <a:lvl2pPr>
              <a:defRPr sz="2800">
                <a:latin typeface="+mn-lt"/>
                <a:cs typeface="Times New Roman" panose="02020603050405020304" pitchFamily="18" charset="0"/>
              </a:defRPr>
            </a:lvl2pPr>
            <a:lvl3pPr>
              <a:defRPr sz="2400">
                <a:latin typeface="+mn-lt"/>
                <a:cs typeface="Times New Roman" panose="02020603050405020304" pitchFamily="18" charset="0"/>
              </a:defRPr>
            </a:lvl3pPr>
            <a:lvl4pPr>
              <a:defRPr sz="2000">
                <a:latin typeface="+mn-lt"/>
                <a:cs typeface="Times New Roman" panose="02020603050405020304" pitchFamily="18" charset="0"/>
              </a:defRPr>
            </a:lvl4pPr>
            <a:lvl5pPr>
              <a:defRPr sz="2000">
                <a:latin typeface="+mn-lt"/>
                <a:cs typeface="Times New Roman" panose="02020603050405020304" pitchFamily="18"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pPr/>
              <a:t>05/03/2015</a:t>
            </a:fld>
            <a:endParaRPr lang="en-GB"/>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p>
        </p:txBody>
      </p:sp>
      <p:sp>
        <p:nvSpPr>
          <p:cNvPr id="7" name="Slide Number Placeholder 6"/>
          <p:cNvSpPr>
            <a:spLocks noGrp="1"/>
          </p:cNvSpPr>
          <p:nvPr>
            <p:ph type="sldNum" sz="quarter" idx="12"/>
          </p:nvPr>
        </p:nvSpPr>
        <p:spPr/>
        <p:txBody>
          <a:bodyPr/>
          <a:lstStyle/>
          <a:p>
            <a:fld id="{358DAFE8-1C9A-4E30-8B03-C25BBFE13FC9}" type="slidenum">
              <a:rPr lang="en-GB" smtClean="0"/>
              <a:pPr/>
              <a:t>‹Nr.›</a:t>
            </a:fld>
            <a:endParaRPr lang="en-GB"/>
          </a:p>
        </p:txBody>
      </p:sp>
    </p:spTree>
    <p:extLst>
      <p:ext uri="{BB962C8B-B14F-4D97-AF65-F5344CB8AC3E}">
        <p14:creationId xmlns:p14="http://schemas.microsoft.com/office/powerpoint/2010/main" val="138834261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3348" y="1105013"/>
            <a:ext cx="10515600"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343348" y="2220517"/>
            <a:ext cx="11505304" cy="369144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343348" y="6491456"/>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9A8C9F-9546-440D-8333-B23F00558C20}" type="datetimeFigureOut">
              <a:rPr lang="en-GB" smtClean="0"/>
              <a:pPr/>
              <a:t>05/03/2015</a:t>
            </a:fld>
            <a:endParaRPr lang="en-GB" dirty="0"/>
          </a:p>
        </p:txBody>
      </p:sp>
      <p:sp>
        <p:nvSpPr>
          <p:cNvPr id="6" name="Slide Number Placeholder 5"/>
          <p:cNvSpPr>
            <a:spLocks noGrp="1"/>
          </p:cNvSpPr>
          <p:nvPr>
            <p:ph type="sldNum" sz="quarter" idx="4"/>
          </p:nvPr>
        </p:nvSpPr>
        <p:spPr>
          <a:xfrm>
            <a:off x="9105452" y="649287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8DAFE8-1C9A-4E30-8B03-C25BBFE13FC9}" type="slidenum">
              <a:rPr lang="en-GB" smtClean="0"/>
              <a:pPr/>
              <a:t>‹Nr.›</a:t>
            </a:fld>
            <a:endParaRPr lang="en-GB"/>
          </a:p>
        </p:txBody>
      </p:sp>
      <p:cxnSp>
        <p:nvCxnSpPr>
          <p:cNvPr id="10" name="Straight Connector 9"/>
          <p:cNvCxnSpPr/>
          <p:nvPr userDrawn="1"/>
        </p:nvCxnSpPr>
        <p:spPr>
          <a:xfrm>
            <a:off x="451821" y="1990165"/>
            <a:ext cx="11740179"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rotWithShape="1">
          <a:blip r:embed="rId10" cstate="print">
            <a:extLst>
              <a:ext uri="{28A0092B-C50C-407E-A947-70E740481C1C}">
                <a14:useLocalDpi xmlns:a14="http://schemas.microsoft.com/office/drawing/2010/main" val="0"/>
              </a:ext>
            </a:extLst>
          </a:blip>
          <a:srcRect t="31820" b="39228"/>
          <a:stretch/>
        </p:blipFill>
        <p:spPr>
          <a:xfrm>
            <a:off x="4519" y="-29029"/>
            <a:ext cx="12187481" cy="1438279"/>
          </a:xfrm>
          <a:prstGeom prst="rect">
            <a:avLst/>
          </a:prstGeom>
        </p:spPr>
      </p:pic>
    </p:spTree>
    <p:extLst>
      <p:ext uri="{BB962C8B-B14F-4D97-AF65-F5344CB8AC3E}">
        <p14:creationId xmlns:p14="http://schemas.microsoft.com/office/powerpoint/2010/main" val="25633070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timing>
    <p:tnLst>
      <p:par>
        <p:cTn id="1" dur="indefinite" restart="never" nodeType="tmRoot"/>
      </p:par>
    </p:tnLst>
  </p:timing>
  <p:txStyles>
    <p:titleStyle>
      <a:lvl1pPr algn="l" defTabSz="914400" rtl="0" eaLnBrk="1" latinLnBrk="0" hangingPunct="1">
        <a:lnSpc>
          <a:spcPct val="90000"/>
        </a:lnSpc>
        <a:spcBef>
          <a:spcPct val="0"/>
        </a:spcBef>
        <a:buNone/>
        <a:defRPr sz="3000" b="1" kern="1200">
          <a:solidFill>
            <a:schemeClr val="tx2"/>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forests@giz.de"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4.emf"/><Relationship Id="rId4" Type="http://schemas.openxmlformats.org/officeDocument/2006/relationships/oleObject" Target="../embeddings/Microsoft_Word_97_-_2003_Document1.doc"/></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62607" y="1245477"/>
            <a:ext cx="10496341" cy="1019260"/>
          </a:xfrm>
        </p:spPr>
        <p:txBody>
          <a:bodyPr>
            <a:normAutofit/>
          </a:bodyPr>
          <a:lstStyle/>
          <a:p>
            <a:r>
              <a:rPr lang="th-TH" sz="3200" dirty="0" smtClean="0">
                <a:latin typeface="TH SarabunPSK" pitchFamily="34" charset="-34"/>
                <a:cs typeface="TH SarabunPSK" pitchFamily="34" charset="-34"/>
              </a:rPr>
              <a:t>สิ่งสำคัญ</a:t>
            </a:r>
            <a:r>
              <a:rPr lang="en-US" sz="3200" dirty="0" smtClean="0">
                <a:latin typeface="TH SarabunPSK" pitchFamily="34" charset="-34"/>
                <a:cs typeface="TH SarabunPSK" pitchFamily="34" charset="-34"/>
              </a:rPr>
              <a:t>: </a:t>
            </a:r>
            <a:r>
              <a:rPr lang="th-TH" sz="3200" dirty="0" smtClean="0">
                <a:latin typeface="TH SarabunPSK" pitchFamily="34" charset="-34"/>
                <a:cs typeface="TH SarabunPSK" pitchFamily="34" charset="-34"/>
              </a:rPr>
              <a:t>โปรดอ่าน คำเตือนทางกฎหมาย</a:t>
            </a:r>
            <a:r>
              <a:rPr lang="en-US" sz="3200" dirty="0" smtClean="0">
                <a:latin typeface="TH SarabunPSK" pitchFamily="34" charset="-34"/>
                <a:cs typeface="TH SarabunPSK" pitchFamily="34" charset="-34"/>
              </a:rPr>
              <a:t> </a:t>
            </a:r>
            <a:endParaRPr lang="en-US" sz="3200" dirty="0">
              <a:latin typeface="TH SarabunPSK" pitchFamily="34" charset="-34"/>
              <a:cs typeface="TH SarabunPSK" pitchFamily="34" charset="-34"/>
            </a:endParaRPr>
          </a:p>
        </p:txBody>
      </p:sp>
      <p:sp>
        <p:nvSpPr>
          <p:cNvPr id="3" name="Inhaltsplatzhalter 2"/>
          <p:cNvSpPr>
            <a:spLocks noGrp="1"/>
          </p:cNvSpPr>
          <p:nvPr>
            <p:ph idx="1"/>
          </p:nvPr>
        </p:nvSpPr>
        <p:spPr>
          <a:xfrm>
            <a:off x="220717" y="2222938"/>
            <a:ext cx="11971282" cy="4475574"/>
          </a:xfrm>
        </p:spPr>
        <p:txBody>
          <a:bodyPr>
            <a:normAutofit/>
          </a:bodyPr>
          <a:lstStyle/>
          <a:p>
            <a:r>
              <a:rPr lang="th-TH" sz="2000" dirty="0" smtClean="0">
                <a:cs typeface="TH SarabunPSK" pitchFamily="34" charset="-34"/>
              </a:rPr>
              <a:t>สื่อวัสดุสำหรับการฝึกอบรมนี้ได้รับการพัฒนาโดยโครงการความริเริ่มด้านการสนับสนุนป่าไม้</a:t>
            </a:r>
            <a:r>
              <a:rPr lang="de-DE" sz="2000" dirty="0" smtClean="0">
                <a:cs typeface="TH SarabunPSK" pitchFamily="34" charset="-34"/>
              </a:rPr>
              <a:t> </a:t>
            </a:r>
            <a:r>
              <a:rPr lang="th-TH" sz="2000" dirty="0" smtClean="0">
                <a:cs typeface="TH SarabunPSK" pitchFamily="34" charset="-34"/>
              </a:rPr>
              <a:t>(</a:t>
            </a:r>
            <a:r>
              <a:rPr lang="en-US" sz="2000" dirty="0" err="1" smtClean="0">
                <a:cs typeface="TH SarabunPSK" pitchFamily="34" charset="-34"/>
              </a:rPr>
              <a:t>Proforest</a:t>
            </a:r>
            <a:r>
              <a:rPr lang="en-US" sz="2000" dirty="0" smtClean="0">
                <a:cs typeface="TH SarabunPSK" pitchFamily="34" charset="-34"/>
              </a:rPr>
              <a:t> Initiative) </a:t>
            </a:r>
            <a:r>
              <a:rPr lang="th-TH" sz="2000" dirty="0" smtClean="0">
                <a:cs typeface="TH SarabunPSK" pitchFamily="34" charset="-34"/>
              </a:rPr>
              <a:t>และดำเนินการโดย </a:t>
            </a:r>
            <a:r>
              <a:rPr lang="en-US" sz="2000" dirty="0" smtClean="0">
                <a:cs typeface="TH SarabunPSK" pitchFamily="34" charset="-34"/>
              </a:rPr>
              <a:t>GIZ </a:t>
            </a:r>
            <a:r>
              <a:rPr lang="th-TH" sz="2000" dirty="0" smtClean="0">
                <a:cs typeface="TH SarabunPSK" pitchFamily="34" charset="-34"/>
              </a:rPr>
              <a:t>โดยได้รับการสนับสนุนทางการเงินจากกระทรวงสหพันธ์เยอรมันด้านความร่วมมือทางเศรษฐกิจและการพัฒนา (</a:t>
            </a:r>
            <a:r>
              <a:rPr lang="en-US" sz="2000" dirty="0" smtClean="0">
                <a:cs typeface="TH SarabunPSK" pitchFamily="34" charset="-34"/>
              </a:rPr>
              <a:t>German Federal Ministry for Economic Cooperation and Development: BMZ)</a:t>
            </a:r>
          </a:p>
          <a:p>
            <a:r>
              <a:rPr lang="th-TH" sz="2000" dirty="0" smtClean="0">
                <a:cs typeface="TH SarabunPSK" pitchFamily="34" charset="-34"/>
              </a:rPr>
              <a:t>อนุญาตให้นำเนื้อหาทั้งหมด หรือบางส่วนในสื่อวัสดุสำหรับการฝึกอบรมนี้มาใช้เพื่อประโยชน์ที่มิใช่การค้าพาณิชย์ โดยสามารถดัดแปลงสื่อวัสดุได้ตามความต้องการของท่าน ตราบเท่าที่ไม่มีการบิดเบือน หรือแปลความหมายของสารและเนื้อหาหลักแบบผิดๆ</a:t>
            </a:r>
          </a:p>
        </p:txBody>
      </p:sp>
      <p:sp>
        <p:nvSpPr>
          <p:cNvPr id="5" name="Inhaltsplatzhalter 2"/>
          <p:cNvSpPr txBox="1">
            <a:spLocks/>
          </p:cNvSpPr>
          <p:nvPr/>
        </p:nvSpPr>
        <p:spPr>
          <a:xfrm>
            <a:off x="204952" y="4146331"/>
            <a:ext cx="8466082" cy="256147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Times New Roman" panose="02020603050405020304" pitchFamily="18"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Times New Roman" panose="02020603050405020304" pitchFamily="18"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Times New Roman" panose="02020603050405020304" pitchFamily="18"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Times New Roman" panose="02020603050405020304" pitchFamily="18"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Times New Roman" panose="02020603050405020304" pitchFamily="18"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th-TH" sz="2000" dirty="0" smtClean="0">
                <a:cs typeface="TH SarabunPSK" pitchFamily="34" charset="-34"/>
              </a:rPr>
              <a:t>ข้อผิดพลาดทั้งในลักษณะข้อตกหล่น ความไม่ถูกต้อง หรือทัศนะที่แสดงไว้ในเอกสารฉบับนี้ถือเป็นความรับผิดชอบของผู้จัด โดยไม่จำเป็นต้องเป็นการนำเสนอทัศนะของ </a:t>
            </a:r>
            <a:r>
              <a:rPr lang="en-US" sz="2000" dirty="0" smtClean="0">
                <a:cs typeface="TH SarabunPSK" pitchFamily="34" charset="-34"/>
              </a:rPr>
              <a:t>BMZ </a:t>
            </a:r>
            <a:r>
              <a:rPr lang="th-TH" sz="2000" dirty="0" smtClean="0">
                <a:cs typeface="TH SarabunPSK" pitchFamily="34" charset="-34"/>
              </a:rPr>
              <a:t>หรือ </a:t>
            </a:r>
            <a:r>
              <a:rPr lang="en-US" sz="2000" dirty="0" smtClean="0">
                <a:cs typeface="TH SarabunPSK" pitchFamily="34" charset="-34"/>
              </a:rPr>
              <a:t>GIZ </a:t>
            </a:r>
            <a:r>
              <a:rPr lang="th-TH" sz="2000" dirty="0" smtClean="0">
                <a:cs typeface="TH SarabunPSK" pitchFamily="34" charset="-34"/>
              </a:rPr>
              <a:t>แต่อย่างใด</a:t>
            </a:r>
            <a:endParaRPr lang="en-US" sz="2000" dirty="0" smtClean="0">
              <a:cs typeface="TH SarabunPSK" pitchFamily="34" charset="-34"/>
            </a:endParaRPr>
          </a:p>
          <a:p>
            <a:r>
              <a:rPr lang="th-TH" sz="2000" dirty="0" smtClean="0">
                <a:cs typeface="TH SarabunPSK" pitchFamily="34" charset="-34"/>
              </a:rPr>
              <a:t>สไลด์นี้เป็นการแจ้งวัตถุประสงค์ของข้อมูล ในการฝึกอบรมสามารถลบสไลด์หน้านี้ออกได้</a:t>
            </a:r>
            <a:endParaRPr lang="en-US" sz="2000" dirty="0" smtClean="0">
              <a:cs typeface="TH SarabunPSK" pitchFamily="34" charset="-34"/>
            </a:endParaRPr>
          </a:p>
          <a:p>
            <a:r>
              <a:rPr lang="th-TH" sz="2000" dirty="0" smtClean="0">
                <a:cs typeface="TH SarabunPSK" pitchFamily="34" charset="-34"/>
              </a:rPr>
              <a:t>หากท่านตัดสินใจที่จะใช้การฝึกอบรมชุดนี้ หากเป็นไปได้ ขอความกรุณาแจ้งให้เราได้ ทราบทางอีเมล์ </a:t>
            </a:r>
            <a:r>
              <a:rPr lang="en-US" sz="2000" dirty="0" smtClean="0">
                <a:cs typeface="TH SarabunPSK" pitchFamily="34" charset="-34"/>
                <a:hlinkClick r:id="rId3"/>
              </a:rPr>
              <a:t>forests@giz.de</a:t>
            </a:r>
            <a:r>
              <a:rPr lang="en-US" sz="2000" dirty="0" smtClean="0">
                <a:cs typeface="TH SarabunPSK" pitchFamily="34" charset="-34"/>
              </a:rPr>
              <a:t> </a:t>
            </a:r>
            <a:r>
              <a:rPr lang="th-TH" sz="2000" dirty="0" smtClean="0">
                <a:cs typeface="TH SarabunPSK" pitchFamily="34" charset="-34"/>
              </a:rPr>
              <a:t>จักขอบคุณยิ่ง</a:t>
            </a:r>
            <a:r>
              <a:rPr lang="en-US" sz="2000" dirty="0" smtClean="0">
                <a:cs typeface="TH SarabunPSK" pitchFamily="34" charset="-34"/>
              </a:rPr>
              <a:t> </a:t>
            </a:r>
          </a:p>
        </p:txBody>
      </p:sp>
      <p:pic>
        <p:nvPicPr>
          <p:cNvPr id="6"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973879" y="4808018"/>
            <a:ext cx="2981879" cy="16619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9042768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a:solidFill>
                  <a:srgbClr val="006600"/>
                </a:solidFill>
              </a:rPr>
              <a:t>Example</a:t>
            </a:r>
            <a:r>
              <a:rPr lang="de-DE" dirty="0">
                <a:solidFill>
                  <a:srgbClr val="006600"/>
                </a:solidFill>
              </a:rPr>
              <a:t> </a:t>
            </a:r>
            <a:r>
              <a:rPr lang="de-DE" dirty="0" err="1">
                <a:solidFill>
                  <a:srgbClr val="006600"/>
                </a:solidFill>
              </a:rPr>
              <a:t>of</a:t>
            </a:r>
            <a:r>
              <a:rPr lang="de-DE" dirty="0">
                <a:solidFill>
                  <a:srgbClr val="006600"/>
                </a:solidFill>
              </a:rPr>
              <a:t> </a:t>
            </a:r>
            <a:r>
              <a:rPr lang="de-DE" dirty="0" err="1" smtClean="0">
                <a:solidFill>
                  <a:srgbClr val="006600"/>
                </a:solidFill>
              </a:rPr>
              <a:t>inadequate</a:t>
            </a:r>
            <a:r>
              <a:rPr lang="de-DE" dirty="0" smtClean="0">
                <a:solidFill>
                  <a:srgbClr val="006600"/>
                </a:solidFill>
              </a:rPr>
              <a:t> </a:t>
            </a:r>
            <a:r>
              <a:rPr lang="de-DE" dirty="0" err="1">
                <a:solidFill>
                  <a:srgbClr val="006600"/>
                </a:solidFill>
              </a:rPr>
              <a:t>document</a:t>
            </a:r>
            <a:endParaRPr lang="de-DE" dirty="0">
              <a:solidFill>
                <a:srgbClr val="006600"/>
              </a:solidFill>
            </a:endParaRPr>
          </a:p>
        </p:txBody>
      </p:sp>
      <p:sp>
        <p:nvSpPr>
          <p:cNvPr id="3" name="Inhaltsplatzhalter 2"/>
          <p:cNvSpPr>
            <a:spLocks noGrp="1"/>
          </p:cNvSpPr>
          <p:nvPr>
            <p:ph idx="1"/>
          </p:nvPr>
        </p:nvSpPr>
        <p:spPr/>
        <p:txBody>
          <a:bodyPr/>
          <a:lstStyle/>
          <a:p>
            <a:endParaRPr lang="de-DE" dirty="0"/>
          </a:p>
        </p:txBody>
      </p:sp>
      <p:grpSp>
        <p:nvGrpSpPr>
          <p:cNvPr id="4" name="Gruppieren 3"/>
          <p:cNvGrpSpPr/>
          <p:nvPr/>
        </p:nvGrpSpPr>
        <p:grpSpPr>
          <a:xfrm>
            <a:off x="766210" y="84883"/>
            <a:ext cx="11145748" cy="6589876"/>
            <a:chOff x="766210" y="84883"/>
            <a:chExt cx="11145748" cy="6589876"/>
          </a:xfrm>
        </p:grpSpPr>
        <p:pic>
          <p:nvPicPr>
            <p:cNvPr id="5" name="Picture 3" descr="P:\46_ProjectsArchived\P2201-P2300\P2276 Willis &amp; Gambier\Supply chain investigation\Chinese suppliers\Starcorp\Documentation from Starcorp\bl3_2.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252569" y="84883"/>
              <a:ext cx="4659389" cy="6589876"/>
            </a:xfrm>
            <a:prstGeom prst="rect">
              <a:avLst/>
            </a:prstGeom>
            <a:noFill/>
          </p:spPr>
        </p:pic>
        <p:pic>
          <p:nvPicPr>
            <p:cNvPr id="6" name="Picture 4"/>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66210" y="4031173"/>
              <a:ext cx="4396371" cy="2207443"/>
            </a:xfrm>
            <a:prstGeom prst="rect">
              <a:avLst/>
            </a:prstGeom>
            <a:noFill/>
            <a:ln w="9525">
              <a:noFill/>
              <a:miter lim="800000"/>
              <a:headEnd/>
              <a:tailEnd/>
            </a:ln>
          </p:spPr>
        </p:pic>
        <p:sp>
          <p:nvSpPr>
            <p:cNvPr id="7" name="Oval 5"/>
            <p:cNvSpPr/>
            <p:nvPr/>
          </p:nvSpPr>
          <p:spPr bwMode="auto">
            <a:xfrm>
              <a:off x="9303128" y="404597"/>
              <a:ext cx="2520280" cy="1296144"/>
            </a:xfrm>
            <a:prstGeom prst="ellipse">
              <a:avLst/>
            </a:prstGeom>
            <a:noFill/>
            <a:ln w="317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GB" sz="2400">
                <a:latin typeface="Arial" charset="0"/>
                <a:ea typeface="ヒラギノ角ゴ Pro W3" charset="-128"/>
              </a:endParaRPr>
            </a:p>
          </p:txBody>
        </p:sp>
        <p:cxnSp>
          <p:nvCxnSpPr>
            <p:cNvPr id="8" name="Gerade Verbindung 7"/>
            <p:cNvCxnSpPr>
              <a:endCxn id="7" idx="1"/>
            </p:cNvCxnSpPr>
            <p:nvPr/>
          </p:nvCxnSpPr>
          <p:spPr>
            <a:xfrm flipV="1">
              <a:off x="766210" y="594413"/>
              <a:ext cx="8906004" cy="3436761"/>
            </a:xfrm>
            <a:prstGeom prst="line">
              <a:avLst/>
            </a:prstGeom>
          </p:spPr>
          <p:style>
            <a:lnRef idx="1">
              <a:schemeClr val="dk1"/>
            </a:lnRef>
            <a:fillRef idx="0">
              <a:schemeClr val="dk1"/>
            </a:fillRef>
            <a:effectRef idx="0">
              <a:schemeClr val="dk1"/>
            </a:effectRef>
            <a:fontRef idx="minor">
              <a:schemeClr val="tx1"/>
            </a:fontRef>
          </p:style>
        </p:cxnSp>
        <p:cxnSp>
          <p:nvCxnSpPr>
            <p:cNvPr id="9" name="Gerade Verbindung 8"/>
            <p:cNvCxnSpPr/>
            <p:nvPr/>
          </p:nvCxnSpPr>
          <p:spPr>
            <a:xfrm flipV="1">
              <a:off x="5162581" y="1340285"/>
              <a:ext cx="6549255" cy="4898332"/>
            </a:xfrm>
            <a:prstGeom prst="line">
              <a:avLst/>
            </a:prstGeom>
          </p:spPr>
          <p:style>
            <a:lnRef idx="1">
              <a:schemeClr val="dk1"/>
            </a:lnRef>
            <a:fillRef idx="0">
              <a:schemeClr val="dk1"/>
            </a:fillRef>
            <a:effectRef idx="0">
              <a:schemeClr val="dk1"/>
            </a:effectRef>
            <a:fontRef idx="minor">
              <a:schemeClr val="tx1"/>
            </a:fontRef>
          </p:style>
        </p:cxnSp>
      </p:grpSp>
    </p:spTree>
    <p:extLst>
      <p:ext uri="{BB962C8B-B14F-4D97-AF65-F5344CB8AC3E}">
        <p14:creationId xmlns:p14="http://schemas.microsoft.com/office/powerpoint/2010/main" val="420991656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3348" y="1277006"/>
            <a:ext cx="10515600" cy="866587"/>
          </a:xfrm>
        </p:spPr>
        <p:txBody>
          <a:bodyPr>
            <a:normAutofit/>
          </a:bodyPr>
          <a:lstStyle/>
          <a:p>
            <a:r>
              <a:rPr lang="th-TH" sz="4000" dirty="0" smtClean="0">
                <a:solidFill>
                  <a:srgbClr val="006600"/>
                </a:solidFill>
                <a:latin typeface="TH SarabunPSK" pitchFamily="34" charset="-34"/>
                <a:cs typeface="TH SarabunPSK" pitchFamily="34" charset="-34"/>
              </a:rPr>
              <a:t>การประเมินความเสี่ยง </a:t>
            </a:r>
            <a:r>
              <a:rPr lang="en-GB" sz="4000" dirty="0" smtClean="0">
                <a:solidFill>
                  <a:srgbClr val="006600"/>
                </a:solidFill>
                <a:latin typeface="TH SarabunPSK" pitchFamily="34" charset="-34"/>
                <a:cs typeface="TH SarabunPSK" pitchFamily="34" charset="-34"/>
              </a:rPr>
              <a:t>(1/2)</a:t>
            </a:r>
            <a:endParaRPr lang="en-GB" sz="4000" dirty="0">
              <a:solidFill>
                <a:srgbClr val="006600"/>
              </a:solidFill>
              <a:latin typeface="TH SarabunPSK" pitchFamily="34" charset="-34"/>
              <a:cs typeface="TH SarabunPSK" pitchFamily="34" charset="-34"/>
            </a:endParaRPr>
          </a:p>
        </p:txBody>
      </p:sp>
      <p:sp>
        <p:nvSpPr>
          <p:cNvPr id="3" name="Content Placeholder 2"/>
          <p:cNvSpPr>
            <a:spLocks noGrp="1"/>
          </p:cNvSpPr>
          <p:nvPr>
            <p:ph idx="1"/>
          </p:nvPr>
        </p:nvSpPr>
        <p:spPr>
          <a:xfrm>
            <a:off x="343348" y="2098624"/>
            <a:ext cx="11505304" cy="4527028"/>
          </a:xfrm>
        </p:spPr>
        <p:txBody>
          <a:bodyPr>
            <a:noAutofit/>
          </a:bodyPr>
          <a:lstStyle/>
          <a:p>
            <a:pPr marL="0" indent="0">
              <a:lnSpc>
                <a:spcPct val="100000"/>
              </a:lnSpc>
              <a:buNone/>
            </a:pPr>
            <a:r>
              <a:rPr lang="th-TH" dirty="0" smtClean="0">
                <a:latin typeface="TH SarabunPSK" pitchFamily="34" charset="-34"/>
                <a:ea typeface="Tahoma" panose="020B0604030504040204" pitchFamily="34" charset="0"/>
                <a:cs typeface="TH SarabunPSK" pitchFamily="34" charset="-34"/>
              </a:rPr>
              <a:t>ผู้ปฎิบัติงาน (</a:t>
            </a:r>
            <a:r>
              <a:rPr lang="en-US" dirty="0" smtClean="0">
                <a:latin typeface="TH SarabunPSK" pitchFamily="34" charset="-34"/>
                <a:ea typeface="Tahoma" panose="020B0604030504040204" pitchFamily="34" charset="0"/>
                <a:cs typeface="TH SarabunPSK" pitchFamily="34" charset="-34"/>
              </a:rPr>
              <a:t>Operator) </a:t>
            </a:r>
            <a:r>
              <a:rPr lang="th-TH" dirty="0" smtClean="0">
                <a:latin typeface="TH SarabunPSK" pitchFamily="34" charset="-34"/>
                <a:ea typeface="Tahoma" panose="020B0604030504040204" pitchFamily="34" charset="0"/>
                <a:cs typeface="TH SarabunPSK" pitchFamily="34" charset="-34"/>
              </a:rPr>
              <a:t>ควรพิจารณาปัจจัยในที่เกี่ยวข้องในการประเมินความเสี่ยง</a:t>
            </a:r>
            <a:r>
              <a:rPr lang="th-TH" dirty="0">
                <a:latin typeface="TH SarabunPSK" pitchFamily="34" charset="-34"/>
                <a:ea typeface="Tahoma" panose="020B0604030504040204" pitchFamily="34" charset="0"/>
                <a:cs typeface="TH SarabunPSK" pitchFamily="34" charset="-34"/>
              </a:rPr>
              <a:t> </a:t>
            </a:r>
            <a:r>
              <a:rPr lang="th-TH" dirty="0" smtClean="0">
                <a:latin typeface="TH SarabunPSK" pitchFamily="34" charset="-34"/>
                <a:ea typeface="Tahoma" panose="020B0604030504040204" pitchFamily="34" charset="0"/>
                <a:cs typeface="TH SarabunPSK" pitchFamily="34" charset="-34"/>
              </a:rPr>
              <a:t>รวมถึง</a:t>
            </a:r>
            <a:r>
              <a:rPr lang="en-GB" dirty="0" smtClean="0">
                <a:latin typeface="TH SarabunPSK" pitchFamily="34" charset="-34"/>
                <a:ea typeface="Tahoma" panose="020B0604030504040204" pitchFamily="34" charset="0"/>
                <a:cs typeface="TH SarabunPSK" pitchFamily="34" charset="-34"/>
              </a:rPr>
              <a:t>:</a:t>
            </a:r>
            <a:endParaRPr lang="en-GB" dirty="0">
              <a:latin typeface="TH SarabunPSK" pitchFamily="34" charset="-34"/>
              <a:ea typeface="Tahoma" panose="020B0604030504040204" pitchFamily="34" charset="0"/>
              <a:cs typeface="TH SarabunPSK" pitchFamily="34" charset="-34"/>
            </a:endParaRPr>
          </a:p>
          <a:p>
            <a:pPr>
              <a:lnSpc>
                <a:spcPct val="100000"/>
              </a:lnSpc>
            </a:pPr>
            <a:r>
              <a:rPr lang="th-TH" dirty="0" smtClean="0">
                <a:latin typeface="TH SarabunPSK" pitchFamily="34" charset="-34"/>
                <a:ea typeface="Tahoma" panose="020B0604030504040204" pitchFamily="34" charset="0"/>
                <a:cs typeface="TH SarabunPSK" pitchFamily="34" charset="-34"/>
              </a:rPr>
              <a:t>การรับประกันความถูกต้องตามกฎหมายที่เกี่ยวข้อง อาจรวมถึงไปรับรองต่างๆ ระบบการตรวจสอบโดยบุคคลภายนอกที่ครอบคลุมการปฏิบัติตามกฎมาย</a:t>
            </a:r>
            <a:endParaRPr lang="en-GB" dirty="0">
              <a:latin typeface="TH SarabunPSK" pitchFamily="34" charset="-34"/>
              <a:ea typeface="Tahoma" panose="020B0604030504040204" pitchFamily="34" charset="0"/>
              <a:cs typeface="TH SarabunPSK" pitchFamily="34" charset="-34"/>
            </a:endParaRPr>
          </a:p>
          <a:p>
            <a:pPr>
              <a:lnSpc>
                <a:spcPct val="100000"/>
              </a:lnSpc>
            </a:pPr>
            <a:r>
              <a:rPr lang="th-TH" dirty="0" smtClean="0">
                <a:latin typeface="TH SarabunPSK" pitchFamily="34" charset="-34"/>
                <a:ea typeface="Tahoma" panose="020B0604030504040204" pitchFamily="34" charset="0"/>
                <a:cs typeface="TH SarabunPSK" pitchFamily="34" charset="-34"/>
              </a:rPr>
              <a:t>การแพร่กระจายของการตัดไม้ที่ผิดกฎหมายในไม้บางชนิด</a:t>
            </a:r>
            <a:endParaRPr lang="en-GB" dirty="0">
              <a:latin typeface="TH SarabunPSK" pitchFamily="34" charset="-34"/>
              <a:ea typeface="Tahoma" panose="020B0604030504040204" pitchFamily="34" charset="0"/>
              <a:cs typeface="TH SarabunPSK" pitchFamily="34" charset="-34"/>
            </a:endParaRPr>
          </a:p>
          <a:p>
            <a:pPr>
              <a:lnSpc>
                <a:spcPct val="100000"/>
              </a:lnSpc>
            </a:pPr>
            <a:r>
              <a:rPr lang="th-TH" dirty="0" smtClean="0">
                <a:latin typeface="TH SarabunPSK" pitchFamily="34" charset="-34"/>
                <a:ea typeface="Tahoma" panose="020B0604030504040204" pitchFamily="34" charset="0"/>
                <a:cs typeface="TH SarabunPSK" pitchFamily="34" charset="-34"/>
              </a:rPr>
              <a:t>การแพร่กระจายของการทำไม้เถื่อนในพื้นที่</a:t>
            </a:r>
          </a:p>
          <a:p>
            <a:pPr>
              <a:lnSpc>
                <a:spcPct val="100000"/>
              </a:lnSpc>
            </a:pPr>
            <a:r>
              <a:rPr lang="th-TH" dirty="0" smtClean="0">
                <a:latin typeface="TH SarabunPSK" pitchFamily="34" charset="-34"/>
                <a:ea typeface="Tahoma" panose="020B0604030504040204" pitchFamily="34" charset="0"/>
                <a:cs typeface="TH SarabunPSK" pitchFamily="34" charset="-34"/>
              </a:rPr>
              <a:t>การใช้มาตรการคว่ำบาตรโดยองค์กรนานาชาติในเรื่องการนำเข้า ส่งออกไม้</a:t>
            </a:r>
            <a:endParaRPr lang="en-GB" dirty="0">
              <a:latin typeface="TH SarabunPSK" pitchFamily="34" charset="-34"/>
              <a:ea typeface="Tahoma" panose="020B0604030504040204" pitchFamily="34" charset="0"/>
              <a:cs typeface="TH SarabunPSK" pitchFamily="34" charset="-34"/>
            </a:endParaRPr>
          </a:p>
          <a:p>
            <a:pPr>
              <a:lnSpc>
                <a:spcPct val="100000"/>
              </a:lnSpc>
            </a:pPr>
            <a:r>
              <a:rPr lang="th-TH" dirty="0" smtClean="0">
                <a:latin typeface="TH SarabunPSK" pitchFamily="34" charset="-34"/>
                <a:ea typeface="Tahoma" panose="020B0604030504040204" pitchFamily="34" charset="0"/>
                <a:cs typeface="TH SarabunPSK" pitchFamily="34" charset="-34"/>
              </a:rPr>
              <a:t>ความซับซ้อนของห่วงโซ่อุปทาน (</a:t>
            </a:r>
            <a:r>
              <a:rPr lang="en-US" dirty="0" smtClean="0">
                <a:latin typeface="TH SarabunPSK" pitchFamily="34" charset="-34"/>
                <a:ea typeface="Tahoma" panose="020B0604030504040204" pitchFamily="34" charset="0"/>
                <a:cs typeface="TH SarabunPSK" pitchFamily="34" charset="-34"/>
              </a:rPr>
              <a:t>S</a:t>
            </a:r>
            <a:r>
              <a:rPr lang="en-GB" dirty="0" err="1" smtClean="0">
                <a:latin typeface="TH SarabunPSK" pitchFamily="34" charset="-34"/>
                <a:ea typeface="Tahoma" panose="020B0604030504040204" pitchFamily="34" charset="0"/>
                <a:cs typeface="TH SarabunPSK" pitchFamily="34" charset="-34"/>
              </a:rPr>
              <a:t>upply</a:t>
            </a:r>
            <a:r>
              <a:rPr lang="en-GB" dirty="0" smtClean="0">
                <a:latin typeface="TH SarabunPSK" pitchFamily="34" charset="-34"/>
                <a:ea typeface="Tahoma" panose="020B0604030504040204" pitchFamily="34" charset="0"/>
                <a:cs typeface="TH SarabunPSK" pitchFamily="34" charset="-34"/>
              </a:rPr>
              <a:t> Chain</a:t>
            </a:r>
            <a:r>
              <a:rPr lang="th-TH" dirty="0" smtClean="0">
                <a:latin typeface="TH SarabunPSK" pitchFamily="34" charset="-34"/>
                <a:ea typeface="Tahoma" panose="020B0604030504040204" pitchFamily="34" charset="0"/>
                <a:cs typeface="TH SarabunPSK" pitchFamily="34" charset="-34"/>
              </a:rPr>
              <a:t>) ของสินค้าไม้นั้นๆ</a:t>
            </a:r>
            <a:r>
              <a:rPr lang="en-GB" dirty="0">
                <a:latin typeface="TH SarabunPSK" pitchFamily="34" charset="-34"/>
                <a:ea typeface="Tahoma" panose="020B0604030504040204" pitchFamily="34" charset="0"/>
                <a:cs typeface="TH SarabunPSK" pitchFamily="34" charset="-34"/>
              </a:rPr>
              <a:t/>
            </a:r>
            <a:br>
              <a:rPr lang="en-GB" dirty="0">
                <a:latin typeface="TH SarabunPSK" pitchFamily="34" charset="-34"/>
                <a:ea typeface="Tahoma" panose="020B0604030504040204" pitchFamily="34" charset="0"/>
                <a:cs typeface="TH SarabunPSK" pitchFamily="34" charset="-34"/>
              </a:rPr>
            </a:br>
            <a:endParaRPr lang="en-GB" dirty="0">
              <a:latin typeface="TH SarabunPSK" pitchFamily="34" charset="-34"/>
              <a:ea typeface="Tahoma" panose="020B0604030504040204" pitchFamily="34" charset="0"/>
              <a:cs typeface="TH SarabunPSK" pitchFamily="34" charset="-34"/>
            </a:endParaRPr>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pPr/>
              <a:t>11</a:t>
            </a:fld>
            <a:endParaRPr lang="zh-TW" altLang="en-US"/>
          </a:p>
        </p:txBody>
      </p:sp>
    </p:spTree>
    <p:extLst>
      <p:ext uri="{BB962C8B-B14F-4D97-AF65-F5344CB8AC3E}">
        <p14:creationId xmlns:p14="http://schemas.microsoft.com/office/powerpoint/2010/main" val="186708505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8318" y="1198178"/>
            <a:ext cx="10515600" cy="1052517"/>
          </a:xfrm>
        </p:spPr>
        <p:txBody>
          <a:bodyPr>
            <a:normAutofit/>
          </a:bodyPr>
          <a:lstStyle/>
          <a:p>
            <a:r>
              <a:rPr lang="th-TH" sz="4000" dirty="0" smtClean="0">
                <a:solidFill>
                  <a:srgbClr val="006600"/>
                </a:solidFill>
                <a:latin typeface="TH SarabunPSK" pitchFamily="34" charset="-34"/>
                <a:cs typeface="TH SarabunPSK" pitchFamily="34" charset="-34"/>
              </a:rPr>
              <a:t>การประเมินความเสี่ยง </a:t>
            </a:r>
            <a:r>
              <a:rPr lang="en-GB" sz="4000" dirty="0" smtClean="0">
                <a:solidFill>
                  <a:srgbClr val="006600"/>
                </a:solidFill>
                <a:latin typeface="TH SarabunPSK" pitchFamily="34" charset="-34"/>
                <a:cs typeface="TH SarabunPSK" pitchFamily="34" charset="-34"/>
              </a:rPr>
              <a:t>(2/2)</a:t>
            </a:r>
            <a:endParaRPr lang="en-GB" sz="4000" dirty="0">
              <a:solidFill>
                <a:srgbClr val="006600"/>
              </a:solidFill>
            </a:endParaRPr>
          </a:p>
        </p:txBody>
      </p:sp>
      <p:sp>
        <p:nvSpPr>
          <p:cNvPr id="3" name="Content Placeholder 2"/>
          <p:cNvSpPr>
            <a:spLocks noGrp="1"/>
          </p:cNvSpPr>
          <p:nvPr>
            <p:ph idx="1"/>
          </p:nvPr>
        </p:nvSpPr>
        <p:spPr>
          <a:xfrm>
            <a:off x="343348" y="2175641"/>
            <a:ext cx="11505304" cy="4682360"/>
          </a:xfrm>
        </p:spPr>
        <p:txBody>
          <a:bodyPr>
            <a:noAutofit/>
          </a:bodyPr>
          <a:lstStyle/>
          <a:p>
            <a:r>
              <a:rPr lang="th-TH" dirty="0" smtClean="0">
                <a:latin typeface="TH SarabunPSK" pitchFamily="34" charset="-34"/>
                <a:ea typeface="Tahoma" panose="020B0604030504040204" pitchFamily="34" charset="0"/>
                <a:cs typeface="TH SarabunPSK" pitchFamily="34" charset="-34"/>
              </a:rPr>
              <a:t>จะไปหาข้อมูลจากที่ไหน</a:t>
            </a:r>
            <a:r>
              <a:rPr lang="en-GB" dirty="0" smtClean="0">
                <a:latin typeface="TH SarabunPSK" pitchFamily="34" charset="-34"/>
                <a:ea typeface="Tahoma" panose="020B0604030504040204" pitchFamily="34" charset="0"/>
                <a:cs typeface="TH SarabunPSK" pitchFamily="34" charset="-34"/>
              </a:rPr>
              <a:t>? </a:t>
            </a:r>
            <a:endParaRPr lang="en-GB" dirty="0">
              <a:latin typeface="TH SarabunPSK" pitchFamily="34" charset="-34"/>
              <a:ea typeface="Tahoma" panose="020B0604030504040204" pitchFamily="34" charset="0"/>
              <a:cs typeface="TH SarabunPSK" pitchFamily="34" charset="-34"/>
            </a:endParaRPr>
          </a:p>
          <a:p>
            <a:pPr lvl="1"/>
            <a:r>
              <a:rPr lang="th-TH" dirty="0" smtClean="0">
                <a:latin typeface="TH SarabunPSK" pitchFamily="34" charset="-34"/>
                <a:ea typeface="Tahoma" panose="020B0604030504040204" pitchFamily="34" charset="0"/>
                <a:cs typeface="TH SarabunPSK" pitchFamily="34" charset="-34"/>
              </a:rPr>
              <a:t>รายงานขององค์กรพัฒนาเอกชน อาทิ กรีนพีช (</a:t>
            </a:r>
            <a:r>
              <a:rPr lang="en-GB" dirty="0" smtClean="0">
                <a:latin typeface="TH SarabunPSK" pitchFamily="34" charset="-34"/>
                <a:ea typeface="Tahoma" panose="020B0604030504040204" pitchFamily="34" charset="0"/>
                <a:cs typeface="TH SarabunPSK" pitchFamily="34" charset="-34"/>
              </a:rPr>
              <a:t>Greenpeace</a:t>
            </a:r>
            <a:r>
              <a:rPr lang="th-TH" dirty="0" smtClean="0">
                <a:latin typeface="TH SarabunPSK" pitchFamily="34" charset="-34"/>
                <a:ea typeface="Tahoma" panose="020B0604030504040204" pitchFamily="34" charset="0"/>
                <a:cs typeface="TH SarabunPSK" pitchFamily="34" charset="-34"/>
              </a:rPr>
              <a:t>) กองทุนสัตว์ป่าโลก</a:t>
            </a:r>
            <a:r>
              <a:rPr lang="en-GB" dirty="0" smtClean="0">
                <a:latin typeface="TH SarabunPSK" pitchFamily="34" charset="-34"/>
                <a:ea typeface="Tahoma" panose="020B0604030504040204" pitchFamily="34" charset="0"/>
                <a:cs typeface="TH SarabunPSK" pitchFamily="34" charset="-34"/>
              </a:rPr>
              <a:t> </a:t>
            </a:r>
            <a:r>
              <a:rPr lang="th-TH" dirty="0" smtClean="0">
                <a:latin typeface="TH SarabunPSK" pitchFamily="34" charset="-34"/>
                <a:ea typeface="Tahoma" panose="020B0604030504040204" pitchFamily="34" charset="0"/>
                <a:cs typeface="TH SarabunPSK" pitchFamily="34" charset="-34"/>
              </a:rPr>
              <a:t>(</a:t>
            </a:r>
            <a:r>
              <a:rPr lang="en-GB" dirty="0" smtClean="0">
                <a:latin typeface="TH SarabunPSK" pitchFamily="34" charset="-34"/>
                <a:ea typeface="Tahoma" panose="020B0604030504040204" pitchFamily="34" charset="0"/>
                <a:cs typeface="TH SarabunPSK" pitchFamily="34" charset="-34"/>
              </a:rPr>
              <a:t>WWF</a:t>
            </a:r>
            <a:r>
              <a:rPr lang="th-TH" dirty="0" smtClean="0">
                <a:latin typeface="TH SarabunPSK" pitchFamily="34" charset="-34"/>
                <a:ea typeface="Tahoma" panose="020B0604030504040204" pitchFamily="34" charset="0"/>
                <a:cs typeface="TH SarabunPSK" pitchFamily="34" charset="-34"/>
              </a:rPr>
              <a:t>)</a:t>
            </a:r>
            <a:r>
              <a:rPr lang="en-GB" dirty="0" smtClean="0">
                <a:latin typeface="TH SarabunPSK" pitchFamily="34" charset="-34"/>
                <a:ea typeface="Tahoma" panose="020B0604030504040204" pitchFamily="34" charset="0"/>
                <a:cs typeface="TH SarabunPSK" pitchFamily="34" charset="-34"/>
              </a:rPr>
              <a:t> Global Witness</a:t>
            </a:r>
            <a:r>
              <a:rPr lang="th-TH" dirty="0" smtClean="0">
                <a:latin typeface="TH SarabunPSK" pitchFamily="34" charset="-34"/>
                <a:ea typeface="Tahoma" panose="020B0604030504040204" pitchFamily="34" charset="0"/>
                <a:cs typeface="TH SarabunPSK" pitchFamily="34" charset="-34"/>
              </a:rPr>
              <a:t> รายงานประเมินผลกระทบทางสิ่งแวดล้อม (</a:t>
            </a:r>
            <a:r>
              <a:rPr lang="en-GB" dirty="0" smtClean="0">
                <a:latin typeface="TH SarabunPSK" pitchFamily="34" charset="-34"/>
                <a:ea typeface="Tahoma" panose="020B0604030504040204" pitchFamily="34" charset="0"/>
                <a:cs typeface="TH SarabunPSK" pitchFamily="34" charset="-34"/>
              </a:rPr>
              <a:t>EIA</a:t>
            </a:r>
            <a:r>
              <a:rPr lang="th-TH" dirty="0" smtClean="0">
                <a:latin typeface="TH SarabunPSK" pitchFamily="34" charset="-34"/>
                <a:ea typeface="Tahoma" panose="020B0604030504040204" pitchFamily="34" charset="0"/>
                <a:cs typeface="TH SarabunPSK" pitchFamily="34" charset="-34"/>
              </a:rPr>
              <a:t>)</a:t>
            </a:r>
            <a:endParaRPr lang="en-GB" dirty="0">
              <a:latin typeface="TH SarabunPSK" pitchFamily="34" charset="-34"/>
              <a:ea typeface="Tahoma" panose="020B0604030504040204" pitchFamily="34" charset="0"/>
              <a:cs typeface="TH SarabunPSK" pitchFamily="34" charset="-34"/>
            </a:endParaRPr>
          </a:p>
          <a:p>
            <a:pPr lvl="1"/>
            <a:r>
              <a:rPr lang="th-TH" dirty="0" smtClean="0">
                <a:latin typeface="TH SarabunPSK" pitchFamily="34" charset="-34"/>
                <a:ea typeface="Tahoma" panose="020B0604030504040204" pitchFamily="34" charset="0"/>
                <a:cs typeface="TH SarabunPSK" pitchFamily="34" charset="-34"/>
              </a:rPr>
              <a:t>รายงานการศึกษาวิจัย</a:t>
            </a:r>
            <a:r>
              <a:rPr lang="en-GB" dirty="0" smtClean="0">
                <a:latin typeface="TH SarabunPSK" pitchFamily="34" charset="-34"/>
                <a:ea typeface="Tahoma" panose="020B0604030504040204" pitchFamily="34" charset="0"/>
                <a:cs typeface="TH SarabunPSK" pitchFamily="34" charset="-34"/>
              </a:rPr>
              <a:t> </a:t>
            </a:r>
            <a:r>
              <a:rPr lang="th-TH" dirty="0" smtClean="0">
                <a:latin typeface="TH SarabunPSK" pitchFamily="34" charset="-34"/>
                <a:ea typeface="Tahoma" panose="020B0604030504040204" pitchFamily="34" charset="0"/>
                <a:cs typeface="TH SarabunPSK" pitchFamily="34" charset="-34"/>
              </a:rPr>
              <a:t>อาทิ </a:t>
            </a:r>
            <a:r>
              <a:rPr lang="en-GB" dirty="0" smtClean="0">
                <a:latin typeface="TH SarabunPSK" pitchFamily="34" charset="-34"/>
                <a:ea typeface="Tahoma" panose="020B0604030504040204" pitchFamily="34" charset="0"/>
                <a:cs typeface="TH SarabunPSK" pitchFamily="34" charset="-34"/>
              </a:rPr>
              <a:t> </a:t>
            </a:r>
            <a:r>
              <a:rPr lang="en-GB" dirty="0">
                <a:latin typeface="TH SarabunPSK" pitchFamily="34" charset="-34"/>
                <a:ea typeface="Tahoma" panose="020B0604030504040204" pitchFamily="34" charset="0"/>
                <a:cs typeface="TH SarabunPSK" pitchFamily="34" charset="-34"/>
              </a:rPr>
              <a:t>Seneca Creek Associates </a:t>
            </a:r>
            <a:r>
              <a:rPr lang="th-TH" dirty="0" smtClean="0">
                <a:latin typeface="TH SarabunPSK" pitchFamily="34" charset="-34"/>
                <a:ea typeface="Tahoma" panose="020B0604030504040204" pitchFamily="34" charset="0"/>
                <a:cs typeface="TH SarabunPSK" pitchFamily="34" charset="-34"/>
              </a:rPr>
              <a:t>และ</a:t>
            </a:r>
            <a:r>
              <a:rPr lang="en-GB" dirty="0" smtClean="0">
                <a:latin typeface="TH SarabunPSK" pitchFamily="34" charset="-34"/>
                <a:ea typeface="Tahoma" panose="020B0604030504040204" pitchFamily="34" charset="0"/>
                <a:cs typeface="TH SarabunPSK" pitchFamily="34" charset="-34"/>
              </a:rPr>
              <a:t> </a:t>
            </a:r>
            <a:r>
              <a:rPr lang="en-GB" dirty="0">
                <a:latin typeface="TH SarabunPSK" pitchFamily="34" charset="-34"/>
                <a:ea typeface="Tahoma" panose="020B0604030504040204" pitchFamily="34" charset="0"/>
                <a:cs typeface="TH SarabunPSK" pitchFamily="34" charset="-34"/>
              </a:rPr>
              <a:t>Wood Resources </a:t>
            </a:r>
            <a:r>
              <a:rPr lang="en-GB" dirty="0" smtClean="0">
                <a:latin typeface="TH SarabunPSK" pitchFamily="34" charset="-34"/>
                <a:ea typeface="Tahoma" panose="020B0604030504040204" pitchFamily="34" charset="0"/>
                <a:cs typeface="TH SarabunPSK" pitchFamily="34" charset="-34"/>
              </a:rPr>
              <a:t>International </a:t>
            </a:r>
            <a:r>
              <a:rPr lang="th-TH" dirty="0" smtClean="0">
                <a:latin typeface="TH SarabunPSK" pitchFamily="34" charset="-34"/>
                <a:ea typeface="Tahoma" panose="020B0604030504040204" pitchFamily="34" charset="0"/>
                <a:cs typeface="TH SarabunPSK" pitchFamily="34" charset="-34"/>
              </a:rPr>
              <a:t>ธนาคารโลก</a:t>
            </a:r>
            <a:endParaRPr lang="en-GB" dirty="0">
              <a:latin typeface="TH SarabunPSK" pitchFamily="34" charset="-34"/>
              <a:ea typeface="Tahoma" panose="020B0604030504040204" pitchFamily="34" charset="0"/>
              <a:cs typeface="TH SarabunPSK" pitchFamily="34" charset="-34"/>
            </a:endParaRPr>
          </a:p>
          <a:p>
            <a:pPr lvl="1"/>
            <a:r>
              <a:rPr lang="th-TH" dirty="0" smtClean="0">
                <a:latin typeface="TH SarabunPSK" pitchFamily="34" charset="-34"/>
                <a:ea typeface="Tahoma" panose="020B0604030504040204" pitchFamily="34" charset="0"/>
                <a:cs typeface="TH SarabunPSK" pitchFamily="34" charset="-34"/>
              </a:rPr>
              <a:t>การลงทะเบียนความเสี่ยงของป่าในโลก</a:t>
            </a:r>
            <a:r>
              <a:rPr lang="en-US" dirty="0" smtClean="0">
                <a:latin typeface="TH SarabunPSK" pitchFamily="34" charset="-34"/>
                <a:ea typeface="Tahoma" panose="020B0604030504040204" pitchFamily="34" charset="0"/>
                <a:cs typeface="TH SarabunPSK" pitchFamily="34" charset="-34"/>
              </a:rPr>
              <a:t>: </a:t>
            </a:r>
            <a:r>
              <a:rPr lang="th-TH" dirty="0" smtClean="0">
                <a:latin typeface="TH SarabunPSK" pitchFamily="34" charset="-34"/>
                <a:ea typeface="Tahoma" panose="020B0604030504040204" pitchFamily="34" charset="0"/>
                <a:cs typeface="TH SarabunPSK" pitchFamily="34" charset="-34"/>
              </a:rPr>
              <a:t>ไม้ที่ควบคุมโดย </a:t>
            </a:r>
            <a:r>
              <a:rPr lang="en-US" dirty="0" smtClean="0">
                <a:latin typeface="TH SarabunPSK" pitchFamily="34" charset="-34"/>
                <a:ea typeface="Tahoma" panose="020B0604030504040204" pitchFamily="34" charset="0"/>
                <a:cs typeface="TH SarabunPSK" pitchFamily="34" charset="-34"/>
              </a:rPr>
              <a:t>FSC®</a:t>
            </a:r>
            <a:endParaRPr lang="th-TH" dirty="0" smtClean="0">
              <a:latin typeface="TH SarabunPSK" pitchFamily="34" charset="-34"/>
              <a:ea typeface="Tahoma" panose="020B0604030504040204" pitchFamily="34" charset="0"/>
              <a:cs typeface="TH SarabunPSK" pitchFamily="34" charset="-34"/>
            </a:endParaRPr>
          </a:p>
          <a:p>
            <a:pPr lvl="1"/>
            <a:r>
              <a:rPr lang="th-TH" dirty="0" smtClean="0">
                <a:latin typeface="TH SarabunPSK" pitchFamily="34" charset="-34"/>
                <a:ea typeface="Tahoma" panose="020B0604030504040204" pitchFamily="34" charset="0"/>
                <a:cs typeface="TH SarabunPSK" pitchFamily="34" charset="-34"/>
              </a:rPr>
              <a:t>ดัชนีภาพลักษณ์การทุจริต (</a:t>
            </a:r>
            <a:r>
              <a:rPr lang="en-GB" dirty="0" smtClean="0">
                <a:latin typeface="TH SarabunPSK" pitchFamily="34" charset="-34"/>
                <a:ea typeface="Tahoma" panose="020B0604030504040204" pitchFamily="34" charset="0"/>
                <a:cs typeface="TH SarabunPSK" pitchFamily="34" charset="-34"/>
              </a:rPr>
              <a:t>Corruption </a:t>
            </a:r>
            <a:r>
              <a:rPr lang="en-GB" dirty="0">
                <a:latin typeface="TH SarabunPSK" pitchFamily="34" charset="-34"/>
                <a:ea typeface="Tahoma" panose="020B0604030504040204" pitchFamily="34" charset="0"/>
                <a:cs typeface="TH SarabunPSK" pitchFamily="34" charset="-34"/>
              </a:rPr>
              <a:t>Perception </a:t>
            </a:r>
            <a:r>
              <a:rPr lang="en-GB" dirty="0" smtClean="0">
                <a:latin typeface="TH SarabunPSK" pitchFamily="34" charset="-34"/>
                <a:ea typeface="Tahoma" panose="020B0604030504040204" pitchFamily="34" charset="0"/>
                <a:cs typeface="TH SarabunPSK" pitchFamily="34" charset="-34"/>
              </a:rPr>
              <a:t>Index</a:t>
            </a:r>
            <a:r>
              <a:rPr lang="en-US" dirty="0" smtClean="0">
                <a:latin typeface="TH SarabunPSK" pitchFamily="34" charset="-34"/>
                <a:ea typeface="Tahoma" panose="020B0604030504040204" pitchFamily="34" charset="0"/>
                <a:cs typeface="TH SarabunPSK" pitchFamily="34" charset="-34"/>
              </a:rPr>
              <a:t>: </a:t>
            </a:r>
            <a:r>
              <a:rPr lang="en-GB" dirty="0" smtClean="0">
                <a:latin typeface="TH SarabunPSK" pitchFamily="34" charset="-34"/>
                <a:ea typeface="Tahoma" panose="020B0604030504040204" pitchFamily="34" charset="0"/>
                <a:cs typeface="TH SarabunPSK" pitchFamily="34" charset="-34"/>
              </a:rPr>
              <a:t>CPI) </a:t>
            </a:r>
            <a:r>
              <a:rPr lang="th-TH" dirty="0" smtClean="0">
                <a:latin typeface="TH SarabunPSK" pitchFamily="34" charset="-34"/>
                <a:ea typeface="Tahoma" panose="020B0604030504040204" pitchFamily="34" charset="0"/>
                <a:cs typeface="TH SarabunPSK" pitchFamily="34" charset="-34"/>
              </a:rPr>
              <a:t>ขององค์การความโปร่งใสโลก (</a:t>
            </a:r>
            <a:r>
              <a:rPr lang="en-GB" dirty="0" smtClean="0">
                <a:latin typeface="TH SarabunPSK" pitchFamily="34" charset="-34"/>
                <a:ea typeface="Tahoma" panose="020B0604030504040204" pitchFamily="34" charset="0"/>
                <a:cs typeface="TH SarabunPSK" pitchFamily="34" charset="-34"/>
              </a:rPr>
              <a:t>Transparency </a:t>
            </a:r>
            <a:r>
              <a:rPr lang="en-GB" dirty="0">
                <a:latin typeface="TH SarabunPSK" pitchFamily="34" charset="-34"/>
                <a:ea typeface="Tahoma" panose="020B0604030504040204" pitchFamily="34" charset="0"/>
                <a:cs typeface="TH SarabunPSK" pitchFamily="34" charset="-34"/>
              </a:rPr>
              <a:t>International </a:t>
            </a:r>
            <a:r>
              <a:rPr lang="en-US" dirty="0" smtClean="0">
                <a:latin typeface="TH SarabunPSK" pitchFamily="34" charset="-34"/>
                <a:ea typeface="Tahoma" panose="020B0604030504040204" pitchFamily="34" charset="0"/>
                <a:cs typeface="TH SarabunPSK" pitchFamily="34" charset="-34"/>
              </a:rPr>
              <a:t>: </a:t>
            </a:r>
            <a:r>
              <a:rPr lang="en-GB" dirty="0" smtClean="0">
                <a:latin typeface="TH SarabunPSK" pitchFamily="34" charset="-34"/>
                <a:ea typeface="Tahoma" panose="020B0604030504040204" pitchFamily="34" charset="0"/>
                <a:cs typeface="TH SarabunPSK" pitchFamily="34" charset="-34"/>
              </a:rPr>
              <a:t>TI)</a:t>
            </a:r>
            <a:endParaRPr lang="th-TH" dirty="0" smtClean="0">
              <a:latin typeface="TH SarabunPSK" pitchFamily="34" charset="-34"/>
              <a:ea typeface="Tahoma" panose="020B0604030504040204" pitchFamily="34" charset="0"/>
              <a:cs typeface="TH SarabunPSK" pitchFamily="34" charset="-34"/>
            </a:endParaRPr>
          </a:p>
          <a:p>
            <a:pPr lvl="1"/>
            <a:r>
              <a:rPr lang="th-TH" dirty="0" smtClean="0">
                <a:latin typeface="TH SarabunPSK" pitchFamily="34" charset="-34"/>
                <a:ea typeface="Tahoma" panose="020B0604030504040204" pitchFamily="34" charset="0"/>
                <a:cs typeface="TH SarabunPSK" pitchFamily="34" charset="-34"/>
              </a:rPr>
              <a:t>พันธมิตรความถูกต้องชอบธรรมทางกฎหมายของไม้ (</a:t>
            </a:r>
            <a:r>
              <a:rPr lang="en-US" dirty="0" smtClean="0">
                <a:latin typeface="TH SarabunPSK" pitchFamily="34" charset="-34"/>
                <a:ea typeface="Tahoma" panose="020B0604030504040204" pitchFamily="34" charset="0"/>
                <a:cs typeface="TH SarabunPSK" pitchFamily="34" charset="-34"/>
              </a:rPr>
              <a:t>Forest Legality Alliance) :  </a:t>
            </a:r>
            <a:r>
              <a:rPr lang="th-TH" dirty="0" smtClean="0">
                <a:latin typeface="TH SarabunPSK" pitchFamily="34" charset="-34"/>
                <a:ea typeface="Tahoma" panose="020B0604030504040204" pitchFamily="34" charset="0"/>
                <a:cs typeface="TH SarabunPSK" pitchFamily="34" charset="-34"/>
              </a:rPr>
              <a:t>เครื่องมือการประเมินความเสี่ยงในการรวบรวมข้อมูลของประเทศ และสายพันธุ์ (ไม้)</a:t>
            </a:r>
          </a:p>
          <a:p>
            <a:pPr lvl="1"/>
            <a:r>
              <a:rPr lang="th-TH" dirty="0" smtClean="0">
                <a:latin typeface="TH SarabunPSK" pitchFamily="34" charset="-34"/>
                <a:ea typeface="Tahoma" panose="020B0604030504040204" pitchFamily="34" charset="0"/>
                <a:cs typeface="TH SarabunPSK" pitchFamily="34" charset="-34"/>
              </a:rPr>
              <a:t>ท่าการทำไม้ผิดกฎหมาย</a:t>
            </a:r>
            <a:endParaRPr lang="en-GB" dirty="0">
              <a:latin typeface="TH SarabunPSK" pitchFamily="34" charset="-34"/>
              <a:ea typeface="Tahoma" panose="020B0604030504040204" pitchFamily="34" charset="0"/>
              <a:cs typeface="TH SarabunPSK" pitchFamily="34" charset="-34"/>
            </a:endParaRPr>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pPr/>
              <a:t>12</a:t>
            </a:fld>
            <a:endParaRPr lang="zh-TW" altLang="en-US"/>
          </a:p>
        </p:txBody>
      </p:sp>
    </p:spTree>
    <p:extLst>
      <p:ext uri="{BB962C8B-B14F-4D97-AF65-F5344CB8AC3E}">
        <p14:creationId xmlns:p14="http://schemas.microsoft.com/office/powerpoint/2010/main" val="103346363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0115" y="1092525"/>
            <a:ext cx="10515600" cy="1325563"/>
          </a:xfrm>
        </p:spPr>
        <p:txBody>
          <a:bodyPr>
            <a:normAutofit/>
          </a:bodyPr>
          <a:lstStyle/>
          <a:p>
            <a:r>
              <a:rPr lang="th-TH" sz="3600" dirty="0" smtClean="0">
                <a:solidFill>
                  <a:srgbClr val="006600"/>
                </a:solidFill>
                <a:latin typeface="TH SarabunPSK" pitchFamily="34" charset="-34"/>
                <a:cs typeface="TH SarabunPSK" pitchFamily="34" charset="-34"/>
              </a:rPr>
              <a:t>การลงทะเบียนป่าไม้โลกที่มีความเสี่ยง </a:t>
            </a:r>
            <a:r>
              <a:rPr lang="en-GB" sz="3600" dirty="0" smtClean="0">
                <a:solidFill>
                  <a:srgbClr val="006600"/>
                </a:solidFill>
                <a:latin typeface="TH SarabunPSK" pitchFamily="34" charset="-34"/>
                <a:cs typeface="TH SarabunPSK" pitchFamily="34" charset="-34"/>
              </a:rPr>
              <a:t>(1/2)</a:t>
            </a:r>
            <a:endParaRPr lang="en-GB" sz="3600" dirty="0">
              <a:solidFill>
                <a:srgbClr val="006600"/>
              </a:solidFill>
              <a:latin typeface="TH SarabunPSK" pitchFamily="34" charset="-34"/>
              <a:cs typeface="TH SarabunPSK" pitchFamily="34" charset="-34"/>
            </a:endParaRPr>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pPr/>
              <a:t>13</a:t>
            </a:fld>
            <a:endParaRPr lang="zh-TW" altLang="en-US"/>
          </a:p>
        </p:txBody>
      </p:sp>
      <p:sp>
        <p:nvSpPr>
          <p:cNvPr id="9" name="TextBox 8"/>
          <p:cNvSpPr txBox="1"/>
          <p:nvPr/>
        </p:nvSpPr>
        <p:spPr>
          <a:xfrm>
            <a:off x="9200096" y="1621547"/>
            <a:ext cx="2825327" cy="338554"/>
          </a:xfrm>
          <a:prstGeom prst="rect">
            <a:avLst/>
          </a:prstGeom>
          <a:noFill/>
        </p:spPr>
        <p:txBody>
          <a:bodyPr wrap="square" rtlCol="0">
            <a:spAutoFit/>
          </a:bodyPr>
          <a:lstStyle/>
          <a:p>
            <a:r>
              <a:rPr lang="en-GB" sz="1600" dirty="0">
                <a:latin typeface="TH SarabunPSK" pitchFamily="34" charset="-34"/>
                <a:cs typeface="TH SarabunPSK" pitchFamily="34" charset="-34"/>
              </a:rPr>
              <a:t>www.globalforestregistry.org</a:t>
            </a:r>
          </a:p>
        </p:txBody>
      </p:sp>
      <p:pic>
        <p:nvPicPr>
          <p:cNvPr id="6" name="Picture 7"/>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57199" y="2206625"/>
            <a:ext cx="9136783" cy="4439502"/>
          </a:xfrm>
          <a:prstGeom prst="rect">
            <a:avLst/>
          </a:prstGeom>
        </p:spPr>
      </p:pic>
    </p:spTree>
    <p:extLst>
      <p:ext uri="{BB962C8B-B14F-4D97-AF65-F5344CB8AC3E}">
        <p14:creationId xmlns:p14="http://schemas.microsoft.com/office/powerpoint/2010/main" val="322077099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bwMode="auto">
          <a:xfrm>
            <a:off x="459150" y="1488473"/>
            <a:ext cx="8295105" cy="47371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fontAlgn="base">
              <a:spcBef>
                <a:spcPct val="0"/>
              </a:spcBef>
              <a:spcAft>
                <a:spcPct val="0"/>
              </a:spcAft>
              <a:defRPr/>
            </a:pPr>
            <a:r>
              <a:rPr lang="th-TH" sz="3600" b="1" dirty="0" smtClean="0">
                <a:solidFill>
                  <a:srgbClr val="006600"/>
                </a:solidFill>
                <a:latin typeface="TH SarabunPSK" pitchFamily="34" charset="-34"/>
                <a:cs typeface="TH SarabunPSK" pitchFamily="34" charset="-34"/>
              </a:rPr>
              <a:t>การลงทะเบียนป่าไม้โลกที่มีความเสี่ยง </a:t>
            </a:r>
            <a:r>
              <a:rPr lang="en-GB" sz="3600" b="1" dirty="0" smtClean="0">
                <a:solidFill>
                  <a:srgbClr val="006600"/>
                </a:solidFill>
                <a:latin typeface="TH SarabunPSK" pitchFamily="34" charset="-34"/>
                <a:cs typeface="TH SarabunPSK" pitchFamily="34" charset="-34"/>
              </a:rPr>
              <a:t>(</a:t>
            </a:r>
            <a:r>
              <a:rPr lang="en-US" sz="3600" b="1" dirty="0" smtClean="0">
                <a:solidFill>
                  <a:srgbClr val="006600"/>
                </a:solidFill>
                <a:latin typeface="TH SarabunPSK" pitchFamily="34" charset="-34"/>
                <a:cs typeface="TH SarabunPSK" pitchFamily="34" charset="-34"/>
              </a:rPr>
              <a:t>2</a:t>
            </a:r>
            <a:r>
              <a:rPr lang="en-GB" sz="3600" b="1" dirty="0" smtClean="0">
                <a:solidFill>
                  <a:srgbClr val="006600"/>
                </a:solidFill>
                <a:latin typeface="TH SarabunPSK" pitchFamily="34" charset="-34"/>
                <a:cs typeface="TH SarabunPSK" pitchFamily="34" charset="-34"/>
              </a:rPr>
              <a:t>/2)</a:t>
            </a:r>
            <a:endParaRPr lang="en-GB" sz="3600" b="1" kern="0" dirty="0">
              <a:solidFill>
                <a:schemeClr val="tx2"/>
              </a:solidFill>
              <a:latin typeface="+mj-lt"/>
              <a:ea typeface="+mj-ea"/>
              <a:cs typeface="+mj-cs"/>
            </a:endParaRPr>
          </a:p>
        </p:txBody>
      </p:sp>
      <p:sp>
        <p:nvSpPr>
          <p:cNvPr id="7" name="TextBox 6"/>
          <p:cNvSpPr txBox="1"/>
          <p:nvPr/>
        </p:nvSpPr>
        <p:spPr>
          <a:xfrm>
            <a:off x="9432999" y="1639191"/>
            <a:ext cx="3283916" cy="338554"/>
          </a:xfrm>
          <a:prstGeom prst="rect">
            <a:avLst/>
          </a:prstGeom>
          <a:noFill/>
        </p:spPr>
        <p:txBody>
          <a:bodyPr wrap="square" rtlCol="0">
            <a:spAutoFit/>
          </a:bodyPr>
          <a:lstStyle/>
          <a:p>
            <a:r>
              <a:rPr lang="en-GB" sz="1600" dirty="0">
                <a:latin typeface="TH SarabunPSK" pitchFamily="34" charset="-34"/>
                <a:cs typeface="TH SarabunPSK" pitchFamily="34" charset="-34"/>
              </a:rPr>
              <a:t>www.globalforestregistry.org</a:t>
            </a:r>
          </a:p>
        </p:txBody>
      </p:sp>
      <p:sp>
        <p:nvSpPr>
          <p:cNvPr id="3" name="Slide Number Placeholder 2"/>
          <p:cNvSpPr>
            <a:spLocks noGrp="1"/>
          </p:cNvSpPr>
          <p:nvPr>
            <p:ph type="sldNum" sz="quarter" idx="12"/>
          </p:nvPr>
        </p:nvSpPr>
        <p:spPr/>
        <p:txBody>
          <a:bodyPr/>
          <a:lstStyle/>
          <a:p>
            <a:fld id="{A4CE05BE-1510-4BF9-B87A-E3BAF5EBDA19}" type="slidenum">
              <a:rPr lang="zh-TW" altLang="en-US" smtClean="0"/>
              <a:pPr/>
              <a:t>14</a:t>
            </a:fld>
            <a:endParaRPr lang="zh-TW" altLang="en-US"/>
          </a:p>
        </p:txBody>
      </p:sp>
      <p:pic>
        <p:nvPicPr>
          <p:cNvPr id="9"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9150" y="2197290"/>
            <a:ext cx="8444018" cy="4444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4331720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6807" y="1272242"/>
            <a:ext cx="11678048" cy="909902"/>
          </a:xfrm>
        </p:spPr>
        <p:txBody>
          <a:bodyPr>
            <a:noAutofit/>
          </a:bodyPr>
          <a:lstStyle/>
          <a:p>
            <a:r>
              <a:rPr lang="th-TH" sz="3600" dirty="0">
                <a:solidFill>
                  <a:srgbClr val="006600"/>
                </a:solidFill>
                <a:latin typeface="TH SarabunPSK" pitchFamily="34" charset="-34"/>
                <a:ea typeface="+mn-ea"/>
                <a:cs typeface="TH SarabunPSK" pitchFamily="34" charset="-34"/>
              </a:rPr>
              <a:t>ดัชนีภาพลักษณ์การทุจริต</a:t>
            </a:r>
            <a:r>
              <a:rPr lang="de-DE" sz="3600" dirty="0">
                <a:solidFill>
                  <a:srgbClr val="006600"/>
                </a:solidFill>
                <a:latin typeface="TH SarabunPSK" pitchFamily="34" charset="-34"/>
                <a:ea typeface="+mn-ea"/>
                <a:cs typeface="TH SarabunPSK" pitchFamily="34" charset="-34"/>
              </a:rPr>
              <a:t> </a:t>
            </a:r>
            <a:r>
              <a:rPr lang="th-TH" sz="3200" dirty="0">
                <a:solidFill>
                  <a:srgbClr val="006600"/>
                </a:solidFill>
                <a:latin typeface="TH SarabunPSK" pitchFamily="34" charset="-34"/>
                <a:ea typeface="+mn-ea"/>
                <a:cs typeface="TH SarabunPSK" pitchFamily="34" charset="-34"/>
              </a:rPr>
              <a:t>(</a:t>
            </a:r>
            <a:r>
              <a:rPr lang="en-GB" sz="3200" dirty="0">
                <a:solidFill>
                  <a:srgbClr val="006600"/>
                </a:solidFill>
                <a:latin typeface="TH SarabunPSK" pitchFamily="34" charset="-34"/>
                <a:ea typeface="+mn-ea"/>
                <a:cs typeface="TH SarabunPSK" pitchFamily="34" charset="-34"/>
              </a:rPr>
              <a:t>Corruption Perception Index</a:t>
            </a:r>
            <a:r>
              <a:rPr lang="th-TH" sz="3200" dirty="0">
                <a:solidFill>
                  <a:srgbClr val="006600"/>
                </a:solidFill>
                <a:latin typeface="TH SarabunPSK" pitchFamily="34" charset="-34"/>
                <a:ea typeface="+mn-ea"/>
                <a:cs typeface="TH SarabunPSK" pitchFamily="34" charset="-34"/>
              </a:rPr>
              <a:t>)</a:t>
            </a:r>
            <a:endParaRPr lang="en-GB" sz="3200" dirty="0">
              <a:solidFill>
                <a:srgbClr val="006600"/>
              </a:solidFill>
              <a:latin typeface="TH SarabunPSK" pitchFamily="34" charset="-34"/>
              <a:ea typeface="+mn-ea"/>
              <a:cs typeface="TH SarabunPSK" pitchFamily="34" charset="-34"/>
            </a:endParaRPr>
          </a:p>
        </p:txBody>
      </p:sp>
      <p:sp>
        <p:nvSpPr>
          <p:cNvPr id="3" name="Slide Number Placeholder 2"/>
          <p:cNvSpPr>
            <a:spLocks noGrp="1"/>
          </p:cNvSpPr>
          <p:nvPr>
            <p:ph type="sldNum" sz="quarter" idx="12"/>
          </p:nvPr>
        </p:nvSpPr>
        <p:spPr/>
        <p:txBody>
          <a:bodyPr/>
          <a:lstStyle/>
          <a:p>
            <a:fld id="{A4CE05BE-1510-4BF9-B87A-E3BAF5EBDA19}" type="slidenum">
              <a:rPr lang="zh-TW" altLang="en-US" smtClean="0"/>
              <a:pPr/>
              <a:t>15</a:t>
            </a:fld>
            <a:endParaRPr lang="zh-TW" altLang="en-US"/>
          </a:p>
        </p:txBody>
      </p:sp>
      <p:pic>
        <p:nvPicPr>
          <p:cNvPr id="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6806" y="2139612"/>
            <a:ext cx="11192847" cy="44575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6"/>
          <p:cNvSpPr txBox="1"/>
          <p:nvPr/>
        </p:nvSpPr>
        <p:spPr>
          <a:xfrm>
            <a:off x="4327188" y="6412530"/>
            <a:ext cx="4678438" cy="369332"/>
          </a:xfrm>
          <a:prstGeom prst="rect">
            <a:avLst/>
          </a:prstGeom>
          <a:noFill/>
        </p:spPr>
        <p:txBody>
          <a:bodyPr wrap="square" rtlCol="0">
            <a:spAutoFit/>
          </a:bodyPr>
          <a:lstStyle/>
          <a:p>
            <a:r>
              <a:rPr lang="en-GB" dirty="0"/>
              <a:t>http://www.transparency.org/cpi2013/results</a:t>
            </a:r>
            <a:endParaRPr lang="en-GB" sz="2000" dirty="0"/>
          </a:p>
        </p:txBody>
      </p:sp>
    </p:spTree>
    <p:extLst>
      <p:ext uri="{BB962C8B-B14F-4D97-AF65-F5344CB8AC3E}">
        <p14:creationId xmlns:p14="http://schemas.microsoft.com/office/powerpoint/2010/main" val="140189868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2948" y="1213873"/>
            <a:ext cx="11603079" cy="1143000"/>
          </a:xfrm>
        </p:spPr>
        <p:txBody>
          <a:bodyPr>
            <a:noAutofit/>
          </a:bodyPr>
          <a:lstStyle/>
          <a:p>
            <a:r>
              <a:rPr lang="th-TH" sz="3400" dirty="0" smtClean="0">
                <a:solidFill>
                  <a:srgbClr val="006600"/>
                </a:solidFill>
                <a:latin typeface="TH SarabunPSK" pitchFamily="34" charset="-34"/>
                <a:cs typeface="TH SarabunPSK" pitchFamily="34" charset="-34"/>
              </a:rPr>
              <a:t>พันธมิตรความถูกต้องของไม้ (</a:t>
            </a:r>
            <a:r>
              <a:rPr lang="en-GB" sz="3400" dirty="0" smtClean="0">
                <a:solidFill>
                  <a:srgbClr val="006600"/>
                </a:solidFill>
                <a:latin typeface="TH SarabunPSK" pitchFamily="34" charset="-34"/>
                <a:cs typeface="TH SarabunPSK" pitchFamily="34" charset="-34"/>
              </a:rPr>
              <a:t>Forest Legality Alliance</a:t>
            </a:r>
            <a:r>
              <a:rPr lang="th-TH" sz="3400" dirty="0" smtClean="0">
                <a:solidFill>
                  <a:srgbClr val="006600"/>
                </a:solidFill>
                <a:latin typeface="TH SarabunPSK" pitchFamily="34" charset="-34"/>
                <a:cs typeface="TH SarabunPSK" pitchFamily="34" charset="-34"/>
              </a:rPr>
              <a:t>)</a:t>
            </a:r>
            <a:r>
              <a:rPr lang="en-GB" sz="3400" dirty="0" smtClean="0">
                <a:solidFill>
                  <a:srgbClr val="006600"/>
                </a:solidFill>
                <a:latin typeface="TH SarabunPSK" pitchFamily="34" charset="-34"/>
                <a:cs typeface="TH SarabunPSK" pitchFamily="34" charset="-34"/>
              </a:rPr>
              <a:t> (1/2)</a:t>
            </a:r>
            <a:endParaRPr lang="en-GB" sz="3400" dirty="0">
              <a:solidFill>
                <a:srgbClr val="006600"/>
              </a:solidFill>
              <a:latin typeface="TH SarabunPSK" pitchFamily="34" charset="-34"/>
              <a:cs typeface="TH SarabunPSK" pitchFamily="34" charset="-34"/>
            </a:endParaRPr>
          </a:p>
        </p:txBody>
      </p:sp>
      <p:sp>
        <p:nvSpPr>
          <p:cNvPr id="3" name="Slide Number Placeholder 2"/>
          <p:cNvSpPr>
            <a:spLocks noGrp="1"/>
          </p:cNvSpPr>
          <p:nvPr>
            <p:ph type="sldNum" sz="quarter" idx="12"/>
          </p:nvPr>
        </p:nvSpPr>
        <p:spPr/>
        <p:txBody>
          <a:bodyPr/>
          <a:lstStyle/>
          <a:p>
            <a:fld id="{A4CE05BE-1510-4BF9-B87A-E3BAF5EBDA19}" type="slidenum">
              <a:rPr lang="zh-TW" altLang="en-US" smtClean="0"/>
              <a:pPr/>
              <a:t>16</a:t>
            </a:fld>
            <a:endParaRPr lang="zh-TW" altLang="en-US"/>
          </a:p>
        </p:txBody>
      </p:sp>
      <p:sp>
        <p:nvSpPr>
          <p:cNvPr id="7" name="TextBox 6"/>
          <p:cNvSpPr txBox="1"/>
          <p:nvPr/>
        </p:nvSpPr>
        <p:spPr>
          <a:xfrm>
            <a:off x="6559022" y="6238814"/>
            <a:ext cx="3672408" cy="400110"/>
          </a:xfrm>
          <a:prstGeom prst="rect">
            <a:avLst/>
          </a:prstGeom>
          <a:noFill/>
        </p:spPr>
        <p:txBody>
          <a:bodyPr wrap="square" rtlCol="0">
            <a:spAutoFit/>
          </a:bodyPr>
          <a:lstStyle/>
          <a:p>
            <a:r>
              <a:rPr lang="en-GB" sz="2000" dirty="0" smtClean="0">
                <a:latin typeface="TH SarabunPSK" pitchFamily="34" charset="-34"/>
                <a:cs typeface="TH SarabunPSK" pitchFamily="34" charset="-34"/>
              </a:rPr>
              <a:t>www.risk.forestlegality.org</a:t>
            </a:r>
            <a:endParaRPr lang="en-GB" sz="2000" dirty="0">
              <a:latin typeface="TH SarabunPSK" pitchFamily="34" charset="-34"/>
              <a:cs typeface="TH SarabunPSK" pitchFamily="34" charset="-34"/>
            </a:endParaRPr>
          </a:p>
        </p:txBody>
      </p:sp>
      <p:pic>
        <p:nvPicPr>
          <p:cNvPr id="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01094" y="2169994"/>
            <a:ext cx="5907739" cy="44689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4665703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A4CE05BE-1510-4BF9-B87A-E3BAF5EBDA19}" type="slidenum">
              <a:rPr lang="zh-TW" altLang="en-US" smtClean="0"/>
              <a:pPr/>
              <a:t>17</a:t>
            </a:fld>
            <a:endParaRPr lang="zh-TW" altLang="en-US"/>
          </a:p>
        </p:txBody>
      </p:sp>
      <p:sp>
        <p:nvSpPr>
          <p:cNvPr id="7" name="Title 1"/>
          <p:cNvSpPr>
            <a:spLocks noGrp="1"/>
          </p:cNvSpPr>
          <p:nvPr>
            <p:ph type="title"/>
          </p:nvPr>
        </p:nvSpPr>
        <p:spPr>
          <a:xfrm>
            <a:off x="362949" y="1213873"/>
            <a:ext cx="11634610" cy="1143000"/>
          </a:xfrm>
        </p:spPr>
        <p:txBody>
          <a:bodyPr>
            <a:normAutofit/>
          </a:bodyPr>
          <a:lstStyle/>
          <a:p>
            <a:r>
              <a:rPr lang="th-TH" sz="3400" dirty="0" smtClean="0">
                <a:solidFill>
                  <a:srgbClr val="006600"/>
                </a:solidFill>
                <a:latin typeface="TH SarabunPSK" pitchFamily="34" charset="-34"/>
                <a:cs typeface="TH SarabunPSK" pitchFamily="34" charset="-34"/>
              </a:rPr>
              <a:t>พันธมิตรความถูกต้องของไม้ (</a:t>
            </a:r>
            <a:r>
              <a:rPr lang="en-GB" sz="3400" dirty="0" smtClean="0">
                <a:solidFill>
                  <a:srgbClr val="006600"/>
                </a:solidFill>
                <a:latin typeface="TH SarabunPSK" pitchFamily="34" charset="-34"/>
                <a:cs typeface="TH SarabunPSK" pitchFamily="34" charset="-34"/>
              </a:rPr>
              <a:t>Forest Legality Alliance</a:t>
            </a:r>
            <a:r>
              <a:rPr lang="th-TH" sz="3400" dirty="0" smtClean="0">
                <a:solidFill>
                  <a:srgbClr val="006600"/>
                </a:solidFill>
                <a:latin typeface="TH SarabunPSK" pitchFamily="34" charset="-34"/>
                <a:cs typeface="TH SarabunPSK" pitchFamily="34" charset="-34"/>
              </a:rPr>
              <a:t>)</a:t>
            </a:r>
            <a:r>
              <a:rPr lang="en-GB" sz="3400" dirty="0" smtClean="0">
                <a:solidFill>
                  <a:srgbClr val="006600"/>
                </a:solidFill>
                <a:latin typeface="TH SarabunPSK" pitchFamily="34" charset="-34"/>
                <a:cs typeface="TH SarabunPSK" pitchFamily="34" charset="-34"/>
              </a:rPr>
              <a:t> (</a:t>
            </a:r>
            <a:r>
              <a:rPr lang="en-US" sz="3400" dirty="0" smtClean="0">
                <a:solidFill>
                  <a:srgbClr val="006600"/>
                </a:solidFill>
                <a:latin typeface="TH SarabunPSK" pitchFamily="34" charset="-34"/>
                <a:cs typeface="TH SarabunPSK" pitchFamily="34" charset="-34"/>
              </a:rPr>
              <a:t>2</a:t>
            </a:r>
            <a:r>
              <a:rPr lang="en-GB" sz="3400" dirty="0" smtClean="0">
                <a:solidFill>
                  <a:srgbClr val="006600"/>
                </a:solidFill>
                <a:latin typeface="TH SarabunPSK" pitchFamily="34" charset="-34"/>
                <a:cs typeface="TH SarabunPSK" pitchFamily="34" charset="-34"/>
              </a:rPr>
              <a:t>/2)</a:t>
            </a:r>
            <a:endParaRPr lang="en-GB" sz="3400" dirty="0">
              <a:solidFill>
                <a:srgbClr val="006600"/>
              </a:solidFill>
            </a:endParaRPr>
          </a:p>
        </p:txBody>
      </p:sp>
      <p:sp>
        <p:nvSpPr>
          <p:cNvPr id="5" name="TextBox 4"/>
          <p:cNvSpPr txBox="1"/>
          <p:nvPr/>
        </p:nvSpPr>
        <p:spPr>
          <a:xfrm>
            <a:off x="5628856" y="6315551"/>
            <a:ext cx="3672408" cy="400110"/>
          </a:xfrm>
          <a:prstGeom prst="rect">
            <a:avLst/>
          </a:prstGeom>
          <a:noFill/>
        </p:spPr>
        <p:txBody>
          <a:bodyPr wrap="square" rtlCol="0">
            <a:spAutoFit/>
          </a:bodyPr>
          <a:lstStyle/>
          <a:p>
            <a:r>
              <a:rPr lang="en-GB" sz="2000" dirty="0" smtClean="0"/>
              <a:t>www.risk.forestlegality.org</a:t>
            </a:r>
            <a:endParaRPr lang="en-GB" sz="2000" dirty="0"/>
          </a:p>
        </p:txBody>
      </p:sp>
      <p:pic>
        <p:nvPicPr>
          <p:cNvPr id="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8490" y="2134748"/>
            <a:ext cx="5104262" cy="45809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1356921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th-TH" sz="4000" dirty="0" smtClean="0">
                <a:solidFill>
                  <a:srgbClr val="006600"/>
                </a:solidFill>
                <a:latin typeface="TH SarabunPSK" pitchFamily="34" charset="-34"/>
                <a:cs typeface="TH SarabunPSK" pitchFamily="34" charset="-34"/>
              </a:rPr>
              <a:t>การจัดหมวดหมู่ของแหล่งที่มา </a:t>
            </a:r>
            <a:r>
              <a:rPr lang="en-GB" sz="4000" dirty="0" smtClean="0">
                <a:solidFill>
                  <a:srgbClr val="006600"/>
                </a:solidFill>
                <a:latin typeface="TH SarabunPSK" pitchFamily="34" charset="-34"/>
                <a:cs typeface="TH SarabunPSK" pitchFamily="34" charset="-34"/>
              </a:rPr>
              <a:t>(1/2)</a:t>
            </a:r>
            <a:endParaRPr lang="en-GB" sz="4000" dirty="0">
              <a:solidFill>
                <a:srgbClr val="006600"/>
              </a:solidFill>
              <a:latin typeface="TH SarabunPSK" pitchFamily="34" charset="-34"/>
              <a:cs typeface="TH SarabunPSK" pitchFamily="34" charset="-34"/>
            </a:endParaRPr>
          </a:p>
        </p:txBody>
      </p:sp>
      <p:sp>
        <p:nvSpPr>
          <p:cNvPr id="3" name="Content Placeholder 2"/>
          <p:cNvSpPr>
            <a:spLocks noGrp="1"/>
          </p:cNvSpPr>
          <p:nvPr>
            <p:ph idx="1"/>
          </p:nvPr>
        </p:nvSpPr>
        <p:spPr>
          <a:xfrm>
            <a:off x="343348" y="2159876"/>
            <a:ext cx="11333990" cy="4698123"/>
          </a:xfrm>
        </p:spPr>
        <p:txBody>
          <a:bodyPr>
            <a:noAutofit/>
          </a:bodyPr>
          <a:lstStyle/>
          <a:p>
            <a:pPr>
              <a:lnSpc>
                <a:spcPct val="100000"/>
              </a:lnSpc>
            </a:pPr>
            <a:r>
              <a:rPr lang="th-TH" sz="3200" dirty="0" smtClean="0">
                <a:latin typeface="TH SarabunPSK" pitchFamily="34" charset="-34"/>
                <a:ea typeface="Tahoma" panose="020B0604030504040204" pitchFamily="34" charset="0"/>
                <a:cs typeface="TH SarabunPSK" pitchFamily="34" charset="-34"/>
              </a:rPr>
              <a:t>เมื่อได้ผลการประเมินแล้ว ทำการจัดหมวดหมู่ของแหล่งที่มาเพื่อช่วยในการปรับปรุง </a:t>
            </a:r>
            <a:r>
              <a:rPr lang="en-GB" sz="3200" dirty="0" smtClean="0">
                <a:latin typeface="TH SarabunPSK" pitchFamily="34" charset="-34"/>
                <a:ea typeface="Tahoma" panose="020B0604030504040204" pitchFamily="34" charset="0"/>
                <a:cs typeface="TH SarabunPSK" pitchFamily="34" charset="-34"/>
              </a:rPr>
              <a:t>:</a:t>
            </a:r>
            <a:endParaRPr lang="en-GB" sz="3200" dirty="0">
              <a:latin typeface="TH SarabunPSK" pitchFamily="34" charset="-34"/>
              <a:ea typeface="Tahoma" panose="020B0604030504040204" pitchFamily="34" charset="0"/>
              <a:cs typeface="TH SarabunPSK" pitchFamily="34" charset="-34"/>
            </a:endParaRPr>
          </a:p>
          <a:p>
            <a:pPr lvl="1">
              <a:lnSpc>
                <a:spcPct val="100000"/>
              </a:lnSpc>
            </a:pPr>
            <a:r>
              <a:rPr lang="th-TH" sz="2800" dirty="0" smtClean="0">
                <a:latin typeface="TH SarabunPSK" pitchFamily="34" charset="-34"/>
                <a:ea typeface="Tahoma" panose="020B0604030504040204" pitchFamily="34" charset="0"/>
                <a:cs typeface="TH SarabunPSK" pitchFamily="34" charset="-34"/>
              </a:rPr>
              <a:t>ไม่ทราบแหล่งที่มา</a:t>
            </a:r>
            <a:r>
              <a:rPr lang="en-GB" sz="2800" dirty="0" smtClean="0">
                <a:latin typeface="TH SarabunPSK" pitchFamily="34" charset="-34"/>
                <a:ea typeface="Tahoma" panose="020B0604030504040204" pitchFamily="34" charset="0"/>
                <a:cs typeface="TH SarabunPSK" pitchFamily="34" charset="-34"/>
              </a:rPr>
              <a:t>/</a:t>
            </a:r>
            <a:r>
              <a:rPr lang="th-TH" sz="2800" dirty="0" smtClean="0">
                <a:latin typeface="TH SarabunPSK" pitchFamily="34" charset="-34"/>
                <a:ea typeface="Tahoma" panose="020B0604030504040204" pitchFamily="34" charset="0"/>
                <a:cs typeface="TH SarabunPSK" pitchFamily="34" charset="-34"/>
              </a:rPr>
              <a:t>ไม่พึงประสงค์</a:t>
            </a:r>
            <a:r>
              <a:rPr lang="en-GB" sz="2800" dirty="0" smtClean="0">
                <a:latin typeface="TH SarabunPSK" pitchFamily="34" charset="-34"/>
                <a:ea typeface="Tahoma" panose="020B0604030504040204" pitchFamily="34" charset="0"/>
                <a:cs typeface="TH SarabunPSK" pitchFamily="34" charset="-34"/>
              </a:rPr>
              <a:t>/</a:t>
            </a:r>
            <a:r>
              <a:rPr lang="th-TH" sz="2800" dirty="0" smtClean="0">
                <a:latin typeface="TH SarabunPSK" pitchFamily="34" charset="-34"/>
                <a:ea typeface="Tahoma" panose="020B0604030504040204" pitchFamily="34" charset="0"/>
                <a:cs typeface="TH SarabunPSK" pitchFamily="34" charset="-34"/>
              </a:rPr>
              <a:t>ผิดกฎหมาย</a:t>
            </a:r>
            <a:endParaRPr lang="en-GB" sz="2800" dirty="0" smtClean="0">
              <a:latin typeface="TH SarabunPSK" pitchFamily="34" charset="-34"/>
              <a:ea typeface="Tahoma" panose="020B0604030504040204" pitchFamily="34" charset="0"/>
              <a:cs typeface="TH SarabunPSK" pitchFamily="34" charset="-34"/>
            </a:endParaRPr>
          </a:p>
          <a:p>
            <a:pPr lvl="1">
              <a:lnSpc>
                <a:spcPct val="100000"/>
              </a:lnSpc>
            </a:pPr>
            <a:r>
              <a:rPr lang="th-TH" sz="2800" dirty="0" smtClean="0">
                <a:latin typeface="TH SarabunPSK" pitchFamily="34" charset="-34"/>
                <a:ea typeface="Tahoma" panose="020B0604030504040204" pitchFamily="34" charset="0"/>
                <a:cs typeface="TH SarabunPSK" pitchFamily="34" charset="-34"/>
              </a:rPr>
              <a:t>กฎหมาย</a:t>
            </a:r>
            <a:r>
              <a:rPr lang="en-GB" sz="2800" dirty="0" smtClean="0">
                <a:latin typeface="TH SarabunPSK" pitchFamily="34" charset="-34"/>
                <a:ea typeface="Tahoma" panose="020B0604030504040204" pitchFamily="34" charset="0"/>
                <a:cs typeface="TH SarabunPSK" pitchFamily="34" charset="-34"/>
              </a:rPr>
              <a:t> (</a:t>
            </a:r>
            <a:r>
              <a:rPr lang="th-TH" sz="2800" dirty="0" smtClean="0">
                <a:latin typeface="TH SarabunPSK" pitchFamily="34" charset="-34"/>
                <a:ea typeface="Tahoma" panose="020B0604030504040204" pitchFamily="34" charset="0"/>
                <a:cs typeface="TH SarabunPSK" pitchFamily="34" charset="-34"/>
              </a:rPr>
              <a:t>อาทิ การจัดทำเอกสารแสดงการปฏิบัติตามกฎหมาย</a:t>
            </a:r>
            <a:r>
              <a:rPr lang="en-GB" sz="2800" dirty="0" smtClean="0">
                <a:latin typeface="TH SarabunPSK" pitchFamily="34" charset="-34"/>
                <a:ea typeface="Tahoma" panose="020B0604030504040204" pitchFamily="34" charset="0"/>
                <a:cs typeface="TH SarabunPSK" pitchFamily="34" charset="-34"/>
              </a:rPr>
              <a:t>)</a:t>
            </a:r>
          </a:p>
          <a:p>
            <a:pPr lvl="1">
              <a:lnSpc>
                <a:spcPct val="100000"/>
              </a:lnSpc>
            </a:pPr>
            <a:r>
              <a:rPr lang="th-TH" sz="2800" dirty="0" smtClean="0">
                <a:latin typeface="TH SarabunPSK" pitchFamily="34" charset="-34"/>
                <a:ea typeface="Tahoma" panose="020B0604030504040204" pitchFamily="34" charset="0"/>
                <a:cs typeface="TH SarabunPSK" pitchFamily="34" charset="-34"/>
              </a:rPr>
              <a:t>ตรวจสอบกฎหมายโดยบุคลที่สาม </a:t>
            </a:r>
            <a:r>
              <a:rPr lang="en-GB" sz="2800" dirty="0" smtClean="0">
                <a:latin typeface="TH SarabunPSK" pitchFamily="34" charset="-34"/>
                <a:ea typeface="Tahoma" panose="020B0604030504040204" pitchFamily="34" charset="0"/>
                <a:cs typeface="TH SarabunPSK" pitchFamily="34" charset="-34"/>
              </a:rPr>
              <a:t>(</a:t>
            </a:r>
            <a:r>
              <a:rPr lang="th-TH" sz="2800" dirty="0" smtClean="0">
                <a:latin typeface="TH SarabunPSK" pitchFamily="34" charset="-34"/>
                <a:ea typeface="Tahoma" panose="020B0604030504040204" pitchFamily="34" charset="0"/>
                <a:cs typeface="TH SarabunPSK" pitchFamily="34" charset="-34"/>
              </a:rPr>
              <a:t>การตรวจพิสูจน์ความถูกต้องที่ทำโดยอิสระจากฝ่ายที่สาม อาทิ การตรวจพิสูจร์ความถูกต้องตามกฎหมาย</a:t>
            </a:r>
            <a:r>
              <a:rPr lang="en-GB" sz="2800" dirty="0" smtClean="0">
                <a:latin typeface="TH SarabunPSK" pitchFamily="34" charset="-34"/>
                <a:ea typeface="Tahoma" panose="020B0604030504040204" pitchFamily="34" charset="0"/>
                <a:cs typeface="TH SarabunPSK" pitchFamily="34" charset="-34"/>
              </a:rPr>
              <a:t>) </a:t>
            </a:r>
          </a:p>
          <a:p>
            <a:pPr lvl="1">
              <a:lnSpc>
                <a:spcPct val="100000"/>
              </a:lnSpc>
            </a:pPr>
            <a:r>
              <a:rPr lang="th-TH" sz="2800" dirty="0" smtClean="0">
                <a:latin typeface="TH SarabunPSK" pitchFamily="34" charset="-34"/>
                <a:ea typeface="Tahoma" panose="020B0604030504040204" pitchFamily="34" charset="0"/>
                <a:cs typeface="TH SarabunPSK" pitchFamily="34" charset="-34"/>
              </a:rPr>
              <a:t>การเปลี่ยนผ่าน</a:t>
            </a:r>
            <a:r>
              <a:rPr lang="en-GB" sz="2800" dirty="0" smtClean="0">
                <a:latin typeface="TH SarabunPSK" pitchFamily="34" charset="-34"/>
                <a:ea typeface="Tahoma" panose="020B0604030504040204" pitchFamily="34" charset="0"/>
                <a:cs typeface="TH SarabunPSK" pitchFamily="34" charset="-34"/>
              </a:rPr>
              <a:t> (</a:t>
            </a:r>
            <a:r>
              <a:rPr lang="th-TH" sz="2800" dirty="0" smtClean="0">
                <a:latin typeface="TH SarabunPSK" pitchFamily="34" charset="-34"/>
                <a:ea typeface="Tahoma" panose="020B0604030504040204" pitchFamily="34" charset="0"/>
                <a:cs typeface="TH SarabunPSK" pitchFamily="34" charset="-34"/>
              </a:rPr>
              <a:t>กฎหมาย และในการเปลี่ยนผ่านไปสู่ความยั่งยืน</a:t>
            </a:r>
            <a:r>
              <a:rPr lang="en-GB" sz="2800" dirty="0" smtClean="0">
                <a:latin typeface="TH SarabunPSK" pitchFamily="34" charset="-34"/>
                <a:ea typeface="Tahoma" panose="020B0604030504040204" pitchFamily="34" charset="0"/>
                <a:cs typeface="TH SarabunPSK" pitchFamily="34" charset="-34"/>
              </a:rPr>
              <a:t>)</a:t>
            </a:r>
          </a:p>
          <a:p>
            <a:pPr lvl="1">
              <a:lnSpc>
                <a:spcPct val="100000"/>
              </a:lnSpc>
            </a:pPr>
            <a:r>
              <a:rPr lang="th-TH" sz="2800" dirty="0" smtClean="0">
                <a:latin typeface="TH SarabunPSK" pitchFamily="34" charset="-34"/>
                <a:ea typeface="Tahoma" panose="020B0604030504040204" pitchFamily="34" charset="0"/>
                <a:cs typeface="TH SarabunPSK" pitchFamily="34" charset="-34"/>
              </a:rPr>
              <a:t>ได้รับการรับรอง</a:t>
            </a:r>
            <a:r>
              <a:rPr lang="en-GB" sz="2800" dirty="0" smtClean="0">
                <a:latin typeface="TH SarabunPSK" pitchFamily="34" charset="-34"/>
                <a:ea typeface="Tahoma" panose="020B0604030504040204" pitchFamily="34" charset="0"/>
                <a:cs typeface="TH SarabunPSK" pitchFamily="34" charset="-34"/>
              </a:rPr>
              <a:t>/</a:t>
            </a:r>
            <a:r>
              <a:rPr lang="th-TH" sz="2800" dirty="0" smtClean="0">
                <a:latin typeface="TH SarabunPSK" pitchFamily="34" charset="-34"/>
                <a:ea typeface="Tahoma" panose="020B0604030504040204" pitchFamily="34" charset="0"/>
                <a:cs typeface="TH SarabunPSK" pitchFamily="34" charset="-34"/>
              </a:rPr>
              <a:t>การนำกลับมาใช้ใหม่</a:t>
            </a:r>
            <a:endParaRPr lang="en-GB" sz="2800" dirty="0" smtClean="0">
              <a:latin typeface="TH SarabunPSK" pitchFamily="34" charset="-34"/>
              <a:ea typeface="Tahoma" panose="020B0604030504040204" pitchFamily="34" charset="0"/>
              <a:cs typeface="TH SarabunPSK" pitchFamily="34" charset="-34"/>
            </a:endParaRPr>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pPr/>
              <a:t>18</a:t>
            </a:fld>
            <a:endParaRPr lang="zh-TW" altLang="en-US"/>
          </a:p>
        </p:txBody>
      </p:sp>
    </p:spTree>
    <p:extLst>
      <p:ext uri="{BB962C8B-B14F-4D97-AF65-F5344CB8AC3E}">
        <p14:creationId xmlns:p14="http://schemas.microsoft.com/office/powerpoint/2010/main" val="412785335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th-TH" sz="4000" dirty="0" smtClean="0">
                <a:solidFill>
                  <a:srgbClr val="006600"/>
                </a:solidFill>
                <a:latin typeface="TH SarabunPSK" pitchFamily="34" charset="-34"/>
                <a:cs typeface="TH SarabunPSK" pitchFamily="34" charset="-34"/>
              </a:rPr>
              <a:t>การจัดหมวดหมู่ของแหล่งที่มา </a:t>
            </a:r>
            <a:r>
              <a:rPr lang="en-GB" sz="4000" dirty="0" smtClean="0">
                <a:solidFill>
                  <a:srgbClr val="006600"/>
                </a:solidFill>
                <a:latin typeface="TH SarabunPSK" pitchFamily="34" charset="-34"/>
                <a:cs typeface="TH SarabunPSK" pitchFamily="34" charset="-34"/>
              </a:rPr>
              <a:t>(</a:t>
            </a:r>
            <a:r>
              <a:rPr lang="en-US" sz="4000" dirty="0" smtClean="0">
                <a:solidFill>
                  <a:srgbClr val="006600"/>
                </a:solidFill>
                <a:latin typeface="TH SarabunPSK" pitchFamily="34" charset="-34"/>
                <a:cs typeface="TH SarabunPSK" pitchFamily="34" charset="-34"/>
              </a:rPr>
              <a:t>2</a:t>
            </a:r>
            <a:r>
              <a:rPr lang="en-GB" sz="4000" dirty="0" smtClean="0">
                <a:solidFill>
                  <a:srgbClr val="006600"/>
                </a:solidFill>
                <a:latin typeface="TH SarabunPSK" pitchFamily="34" charset="-34"/>
                <a:cs typeface="TH SarabunPSK" pitchFamily="34" charset="-34"/>
              </a:rPr>
              <a:t>/2)</a:t>
            </a:r>
            <a:endParaRPr lang="en-GB" sz="4000" dirty="0">
              <a:solidFill>
                <a:srgbClr val="006600"/>
              </a:solidFill>
            </a:endParaRPr>
          </a:p>
        </p:txBody>
      </p:sp>
      <p:sp>
        <p:nvSpPr>
          <p:cNvPr id="3" name="Content Placeholder 2"/>
          <p:cNvSpPr>
            <a:spLocks noGrp="1"/>
          </p:cNvSpPr>
          <p:nvPr>
            <p:ph idx="1"/>
          </p:nvPr>
        </p:nvSpPr>
        <p:spPr>
          <a:xfrm>
            <a:off x="343348" y="2220517"/>
            <a:ext cx="11505304" cy="4315194"/>
          </a:xfrm>
        </p:spPr>
        <p:txBody>
          <a:bodyPr>
            <a:normAutofit/>
          </a:bodyPr>
          <a:lstStyle/>
          <a:p>
            <a:r>
              <a:rPr lang="th-TH" sz="3200" dirty="0" smtClean="0">
                <a:latin typeface="TH SarabunPSK" pitchFamily="34" charset="-34"/>
                <a:ea typeface="Tahoma" panose="020B0604030504040204" pitchFamily="34" charset="0"/>
                <a:cs typeface="TH SarabunPSK" pitchFamily="34" charset="-34"/>
              </a:rPr>
              <a:t>จัดตามลำดับความเสี่ยง</a:t>
            </a:r>
            <a:r>
              <a:rPr lang="en-GB" sz="3200" dirty="0" smtClean="0">
                <a:latin typeface="TH SarabunPSK" pitchFamily="34" charset="-34"/>
                <a:ea typeface="Tahoma" panose="020B0604030504040204" pitchFamily="34" charset="0"/>
                <a:cs typeface="TH SarabunPSK" pitchFamily="34" charset="-34"/>
              </a:rPr>
              <a:t>:</a:t>
            </a:r>
            <a:endParaRPr lang="en-GB" sz="3200" dirty="0">
              <a:latin typeface="TH SarabunPSK" pitchFamily="34" charset="-34"/>
              <a:ea typeface="Tahoma" panose="020B0604030504040204" pitchFamily="34" charset="0"/>
              <a:cs typeface="TH SarabunPSK" pitchFamily="34" charset="-34"/>
            </a:endParaRPr>
          </a:p>
          <a:p>
            <a:pPr lvl="1"/>
            <a:r>
              <a:rPr lang="th-TH" sz="3200" dirty="0" smtClean="0">
                <a:latin typeface="TH SarabunPSK" pitchFamily="34" charset="-34"/>
                <a:ea typeface="Tahoma" panose="020B0604030504040204" pitchFamily="34" charset="0"/>
                <a:cs typeface="TH SarabunPSK" pitchFamily="34" charset="-34"/>
              </a:rPr>
              <a:t>สูง</a:t>
            </a:r>
            <a:r>
              <a:rPr lang="en-GB" sz="3200" dirty="0" smtClean="0">
                <a:latin typeface="TH SarabunPSK" pitchFamily="34" charset="-34"/>
                <a:ea typeface="Tahoma" panose="020B0604030504040204" pitchFamily="34" charset="0"/>
                <a:cs typeface="TH SarabunPSK" pitchFamily="34" charset="-34"/>
              </a:rPr>
              <a:t> (</a:t>
            </a:r>
            <a:r>
              <a:rPr lang="th-TH" sz="3200" dirty="0" smtClean="0">
                <a:latin typeface="TH SarabunPSK" pitchFamily="34" charset="-34"/>
                <a:ea typeface="Tahoma" panose="020B0604030504040204" pitchFamily="34" charset="0"/>
                <a:cs typeface="TH SarabunPSK" pitchFamily="34" charset="-34"/>
              </a:rPr>
              <a:t>อาทิ </a:t>
            </a:r>
            <a:r>
              <a:rPr lang="en-GB" sz="3200" dirty="0" smtClean="0">
                <a:latin typeface="TH SarabunPSK" pitchFamily="34" charset="-34"/>
                <a:ea typeface="Tahoma" panose="020B0604030504040204" pitchFamily="34" charset="0"/>
                <a:cs typeface="TH SarabunPSK" pitchFamily="34" charset="-34"/>
              </a:rPr>
              <a:t> </a:t>
            </a:r>
            <a:r>
              <a:rPr lang="th-TH" sz="3200" dirty="0" smtClean="0">
                <a:latin typeface="TH SarabunPSK" pitchFamily="34" charset="-34"/>
                <a:ea typeface="Tahoma" panose="020B0604030504040204" pitchFamily="34" charset="0"/>
                <a:cs typeface="TH SarabunPSK" pitchFamily="34" charset="-34"/>
              </a:rPr>
              <a:t>สายพันธุ์ที่ใกล้จะสูญพันธุ์ ประเทศที่มีความเสี่ยงต่อการทำไม้เถื่อนจำนวนมาก</a:t>
            </a:r>
            <a:r>
              <a:rPr lang="en-GB" sz="3200" dirty="0" smtClean="0">
                <a:latin typeface="TH SarabunPSK" pitchFamily="34" charset="-34"/>
                <a:ea typeface="Tahoma" panose="020B0604030504040204" pitchFamily="34" charset="0"/>
                <a:cs typeface="TH SarabunPSK" pitchFamily="34" charset="-34"/>
              </a:rPr>
              <a:t>)</a:t>
            </a:r>
            <a:endParaRPr lang="en-GB" sz="3200" dirty="0">
              <a:latin typeface="TH SarabunPSK" pitchFamily="34" charset="-34"/>
              <a:ea typeface="Tahoma" panose="020B0604030504040204" pitchFamily="34" charset="0"/>
              <a:cs typeface="TH SarabunPSK" pitchFamily="34" charset="-34"/>
            </a:endParaRPr>
          </a:p>
          <a:p>
            <a:pPr lvl="1"/>
            <a:r>
              <a:rPr lang="th-TH" sz="3200" dirty="0" smtClean="0">
                <a:latin typeface="TH SarabunPSK" pitchFamily="34" charset="-34"/>
                <a:ea typeface="Tahoma" panose="020B0604030504040204" pitchFamily="34" charset="0"/>
                <a:cs typeface="TH SarabunPSK" pitchFamily="34" charset="-34"/>
              </a:rPr>
              <a:t>ต่ำ</a:t>
            </a:r>
            <a:r>
              <a:rPr lang="en-GB" sz="3200" dirty="0" smtClean="0">
                <a:latin typeface="TH SarabunPSK" pitchFamily="34" charset="-34"/>
                <a:ea typeface="Tahoma" panose="020B0604030504040204" pitchFamily="34" charset="0"/>
                <a:cs typeface="TH SarabunPSK" pitchFamily="34" charset="-34"/>
              </a:rPr>
              <a:t>/ </a:t>
            </a:r>
            <a:r>
              <a:rPr lang="th-TH" sz="3200" dirty="0" smtClean="0">
                <a:latin typeface="TH SarabunPSK" pitchFamily="34" charset="-34"/>
                <a:ea typeface="Tahoma" panose="020B0604030504040204" pitchFamily="34" charset="0"/>
                <a:cs typeface="TH SarabunPSK" pitchFamily="34" charset="-34"/>
              </a:rPr>
              <a:t>มีความเพิกเฉย</a:t>
            </a:r>
            <a:r>
              <a:rPr lang="en-GB" sz="3200" dirty="0" smtClean="0">
                <a:latin typeface="TH SarabunPSK" pitchFamily="34" charset="-34"/>
                <a:ea typeface="Tahoma" panose="020B0604030504040204" pitchFamily="34" charset="0"/>
                <a:cs typeface="TH SarabunPSK" pitchFamily="34" charset="-34"/>
              </a:rPr>
              <a:t> (</a:t>
            </a:r>
            <a:r>
              <a:rPr lang="th-TH" sz="3200" dirty="0" smtClean="0">
                <a:latin typeface="TH SarabunPSK" pitchFamily="34" charset="-34"/>
                <a:ea typeface="Tahoma" panose="020B0604030504040204" pitchFamily="34" charset="0"/>
                <a:cs typeface="TH SarabunPSK" pitchFamily="34" charset="-34"/>
              </a:rPr>
              <a:t>อาทิ ผลิตภัณฑ์ที่ได้รับการรับรอง</a:t>
            </a:r>
            <a:r>
              <a:rPr lang="en-GB" sz="3200" dirty="0" smtClean="0">
                <a:latin typeface="TH SarabunPSK" pitchFamily="34" charset="-34"/>
                <a:ea typeface="Tahoma" panose="020B0604030504040204" pitchFamily="34" charset="0"/>
                <a:cs typeface="TH SarabunPSK" pitchFamily="34" charset="-34"/>
              </a:rPr>
              <a:t>)</a:t>
            </a:r>
            <a:endParaRPr lang="en-GB" sz="3200" dirty="0">
              <a:latin typeface="TH SarabunPSK" pitchFamily="34" charset="-34"/>
              <a:ea typeface="Tahoma" panose="020B0604030504040204" pitchFamily="34" charset="0"/>
              <a:cs typeface="TH SarabunPSK" pitchFamily="34" charset="-34"/>
            </a:endParaRPr>
          </a:p>
          <a:p>
            <a:pPr lvl="1"/>
            <a:r>
              <a:rPr lang="th-TH" sz="3200" dirty="0" smtClean="0">
                <a:latin typeface="TH SarabunPSK" pitchFamily="34" charset="-34"/>
                <a:ea typeface="Tahoma" panose="020B0604030504040204" pitchFamily="34" charset="0"/>
                <a:cs typeface="TH SarabunPSK" pitchFamily="34" charset="-34"/>
              </a:rPr>
              <a:t>การปฏิบัติที่สอดคล้องกับ</a:t>
            </a:r>
            <a:r>
              <a:rPr lang="th-TH" sz="3200" dirty="0" smtClean="0">
                <a:latin typeface="TH SarabunPSK" pitchFamily="34" charset="-34"/>
                <a:cs typeface="TH SarabunPSK" pitchFamily="34" charset="-34"/>
              </a:rPr>
              <a:t>กฎหมายควบคุมการค้าไม้ของสหภาพยุโรป</a:t>
            </a:r>
            <a:r>
              <a:rPr lang="en-GB" sz="3200" dirty="0" smtClean="0">
                <a:latin typeface="TH SarabunPSK" pitchFamily="34" charset="-34"/>
                <a:ea typeface="Tahoma" panose="020B0604030504040204" pitchFamily="34" charset="0"/>
                <a:cs typeface="TH SarabunPSK" pitchFamily="34" charset="-34"/>
              </a:rPr>
              <a:t> (</a:t>
            </a:r>
            <a:r>
              <a:rPr lang="en-US" sz="3200" dirty="0" smtClean="0">
                <a:latin typeface="TH SarabunPSK" pitchFamily="34" charset="-34"/>
                <a:ea typeface="Tahoma" panose="020B0604030504040204" pitchFamily="34" charset="0"/>
                <a:cs typeface="TH SarabunPSK" pitchFamily="34" charset="-34"/>
              </a:rPr>
              <a:t>EU T</a:t>
            </a:r>
            <a:r>
              <a:rPr lang="en-GB" sz="3200" dirty="0" smtClean="0">
                <a:latin typeface="TH SarabunPSK" pitchFamily="34" charset="-34"/>
                <a:ea typeface="Tahoma" panose="020B0604030504040204" pitchFamily="34" charset="0"/>
                <a:cs typeface="TH SarabunPSK" pitchFamily="34" charset="-34"/>
              </a:rPr>
              <a:t>R) (</a:t>
            </a:r>
            <a:r>
              <a:rPr lang="th-TH" sz="3200" dirty="0" smtClean="0">
                <a:latin typeface="TH SarabunPSK" pitchFamily="34" charset="-34"/>
                <a:ea typeface="Tahoma" panose="020B0604030504040204" pitchFamily="34" charset="0"/>
                <a:cs typeface="TH SarabunPSK" pitchFamily="34" charset="-34"/>
              </a:rPr>
              <a:t>ใบอนุญาต </a:t>
            </a:r>
            <a:r>
              <a:rPr lang="en-GB" sz="3200" dirty="0" smtClean="0">
                <a:latin typeface="TH SarabunPSK" pitchFamily="34" charset="-34"/>
                <a:ea typeface="Tahoma" panose="020B0604030504040204" pitchFamily="34" charset="0"/>
                <a:cs typeface="TH SarabunPSK" pitchFamily="34" charset="-34"/>
              </a:rPr>
              <a:t>FLEGT </a:t>
            </a:r>
            <a:r>
              <a:rPr lang="th-TH" sz="3200" dirty="0" smtClean="0">
                <a:latin typeface="TH SarabunPSK" pitchFamily="34" charset="-34"/>
                <a:ea typeface="Tahoma" panose="020B0604030504040204" pitchFamily="34" charset="0"/>
                <a:cs typeface="TH SarabunPSK" pitchFamily="34" charset="-34"/>
              </a:rPr>
              <a:t>หรือใบรับรอง</a:t>
            </a:r>
            <a:r>
              <a:rPr lang="en-GB" sz="3200" dirty="0" smtClean="0">
                <a:latin typeface="TH SarabunPSK" pitchFamily="34" charset="-34"/>
                <a:ea typeface="Tahoma" panose="020B0604030504040204" pitchFamily="34" charset="0"/>
                <a:cs typeface="TH SarabunPSK" pitchFamily="34" charset="-34"/>
              </a:rPr>
              <a:t> CITES)</a:t>
            </a:r>
            <a:endParaRPr lang="en-GB" sz="3200" dirty="0">
              <a:latin typeface="TH SarabunPSK" pitchFamily="34" charset="-34"/>
              <a:ea typeface="Tahoma" panose="020B0604030504040204" pitchFamily="34" charset="0"/>
              <a:cs typeface="TH SarabunPSK" pitchFamily="34" charset="-34"/>
            </a:endParaRPr>
          </a:p>
          <a:p>
            <a:endParaRPr lang="en-GB" sz="3200" dirty="0">
              <a:latin typeface="TH SarabunPSK" pitchFamily="34" charset="-34"/>
              <a:cs typeface="TH SarabunPSK" pitchFamily="34" charset="-34"/>
            </a:endParaRPr>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pPr/>
              <a:t>19</a:t>
            </a:fld>
            <a:endParaRPr lang="zh-TW" altLang="en-US"/>
          </a:p>
        </p:txBody>
      </p:sp>
    </p:spTree>
    <p:extLst>
      <p:ext uri="{BB962C8B-B14F-4D97-AF65-F5344CB8AC3E}">
        <p14:creationId xmlns:p14="http://schemas.microsoft.com/office/powerpoint/2010/main" val="43042739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066800" y="1463700"/>
            <a:ext cx="9144000" cy="1090285"/>
          </a:xfrm>
        </p:spPr>
        <p:txBody>
          <a:bodyPr>
            <a:noAutofit/>
          </a:bodyPr>
          <a:lstStyle/>
          <a:p>
            <a:r>
              <a:rPr lang="th-TH" altLang="zh-TW" sz="2800" dirty="0" smtClean="0">
                <a:latin typeface="TH SarabunPSK" pitchFamily="34" charset="-34"/>
                <a:cs typeface="TH SarabunPSK" pitchFamily="34" charset="-34"/>
              </a:rPr>
              <a:t>เครื่องมือและทรัพยากรสำหรับการจัดทำระบบการสอบทานธุรกิจ </a:t>
            </a:r>
            <a:r>
              <a:rPr lang="th-TH" altLang="zh-TW" dirty="0" smtClean="0">
                <a:cs typeface="TH SarabunPSK" pitchFamily="34" charset="-34"/>
              </a:rPr>
              <a:t>(</a:t>
            </a:r>
            <a:r>
              <a:rPr lang="en-US" altLang="zh-TW" dirty="0" smtClean="0">
                <a:cs typeface="TH SarabunPSK" pitchFamily="34" charset="-34"/>
              </a:rPr>
              <a:t>due diligence system)</a:t>
            </a:r>
            <a:endParaRPr lang="zh-TW" altLang="en-US" dirty="0">
              <a:cs typeface="TH SarabunPSK" pitchFamily="34" charset="-34"/>
            </a:endParaRPr>
          </a:p>
        </p:txBody>
      </p:sp>
      <p:sp>
        <p:nvSpPr>
          <p:cNvPr id="5" name="Slide Number Placeholder 4"/>
          <p:cNvSpPr>
            <a:spLocks noGrp="1"/>
          </p:cNvSpPr>
          <p:nvPr>
            <p:ph type="sldNum" sz="quarter" idx="12"/>
          </p:nvPr>
        </p:nvSpPr>
        <p:spPr/>
        <p:txBody>
          <a:bodyPr/>
          <a:lstStyle/>
          <a:p>
            <a:fld id="{F683FC37-21A4-4DC8-A2E1-F50B525F9E8E}" type="slidenum">
              <a:rPr lang="zh-TW" altLang="en-US" smtClean="0"/>
              <a:pPr/>
              <a:t>2</a:t>
            </a:fld>
            <a:endParaRPr lang="zh-TW" altLang="en-US"/>
          </a:p>
        </p:txBody>
      </p:sp>
      <p:cxnSp>
        <p:nvCxnSpPr>
          <p:cNvPr id="6" name="Straight Connector 5"/>
          <p:cNvCxnSpPr/>
          <p:nvPr/>
        </p:nvCxnSpPr>
        <p:spPr>
          <a:xfrm>
            <a:off x="1066800" y="1463700"/>
            <a:ext cx="11125200"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7" name="Title 1"/>
          <p:cNvSpPr>
            <a:spLocks noGrp="1"/>
          </p:cNvSpPr>
          <p:nvPr>
            <p:ph type="ctrTitle"/>
          </p:nvPr>
        </p:nvSpPr>
        <p:spPr>
          <a:xfrm>
            <a:off x="993844" y="209550"/>
            <a:ext cx="11412537" cy="1254125"/>
          </a:xfrm>
        </p:spPr>
        <p:txBody>
          <a:bodyPr>
            <a:noAutofit/>
          </a:bodyPr>
          <a:lstStyle/>
          <a:p>
            <a:r>
              <a:rPr lang="th-TH" sz="3200" dirty="0" smtClean="0">
                <a:solidFill>
                  <a:srgbClr val="006600"/>
                </a:solidFill>
                <a:latin typeface="TH SarabunPSK" pitchFamily="34" charset="-34"/>
                <a:cs typeface="TH SarabunPSK" pitchFamily="34" charset="-34"/>
              </a:rPr>
              <a:t>การฝึกอบรมวิทยากรผู้ฝึกอบรมในส่วนของ</a:t>
            </a:r>
            <a:br>
              <a:rPr lang="th-TH" sz="3200" dirty="0" smtClean="0">
                <a:solidFill>
                  <a:srgbClr val="006600"/>
                </a:solidFill>
                <a:latin typeface="TH SarabunPSK" pitchFamily="34" charset="-34"/>
                <a:cs typeface="TH SarabunPSK" pitchFamily="34" charset="-34"/>
              </a:rPr>
            </a:br>
            <a:r>
              <a:rPr lang="th-TH" sz="3200" dirty="0" smtClean="0">
                <a:solidFill>
                  <a:srgbClr val="006600"/>
                </a:solidFill>
                <a:latin typeface="TH SarabunPSK" pitchFamily="34" charset="-34"/>
                <a:cs typeface="TH SarabunPSK" pitchFamily="34" charset="-34"/>
              </a:rPr>
              <a:t>กฎหมายควบคุมการค้าไม้ของสหภาพยุโรป </a:t>
            </a:r>
            <a:r>
              <a:rPr lang="de-DE" sz="3200" dirty="0" smtClean="0">
                <a:solidFill>
                  <a:srgbClr val="006600"/>
                </a:solidFill>
                <a:latin typeface="TH SarabunPSK" pitchFamily="34" charset="-34"/>
                <a:cs typeface="TH SarabunPSK" pitchFamily="34" charset="-34"/>
              </a:rPr>
              <a:t/>
            </a:r>
            <a:br>
              <a:rPr lang="de-DE" sz="3200" dirty="0" smtClean="0">
                <a:solidFill>
                  <a:srgbClr val="006600"/>
                </a:solidFill>
                <a:latin typeface="TH SarabunPSK" pitchFamily="34" charset="-34"/>
                <a:cs typeface="TH SarabunPSK" pitchFamily="34" charset="-34"/>
              </a:rPr>
            </a:br>
            <a:r>
              <a:rPr lang="th-TH" sz="2800" dirty="0" smtClean="0">
                <a:solidFill>
                  <a:srgbClr val="006600"/>
                </a:solidFill>
                <a:cs typeface="TH SarabunPSK" pitchFamily="34" charset="-34"/>
              </a:rPr>
              <a:t>(</a:t>
            </a:r>
            <a:r>
              <a:rPr lang="en-GB" sz="2800" dirty="0" smtClean="0">
                <a:solidFill>
                  <a:srgbClr val="006600"/>
                </a:solidFill>
                <a:cs typeface="TH SarabunPSK" pitchFamily="34" charset="-34"/>
              </a:rPr>
              <a:t>EU Timber Regulation</a:t>
            </a:r>
            <a:r>
              <a:rPr lang="th-TH" sz="2800" dirty="0" smtClean="0">
                <a:solidFill>
                  <a:srgbClr val="006600"/>
                </a:solidFill>
                <a:cs typeface="TH SarabunPSK" pitchFamily="34" charset="-34"/>
              </a:rPr>
              <a:t>)</a:t>
            </a:r>
            <a:endParaRPr lang="zh-TW" altLang="en-US" sz="2800" b="1" dirty="0">
              <a:solidFill>
                <a:srgbClr val="006600"/>
              </a:solidFill>
              <a:cs typeface="Arial" panose="020B0604020202020204" pitchFamily="34" charset="0"/>
            </a:endParaRPr>
          </a:p>
        </p:txBody>
      </p:sp>
    </p:spTree>
    <p:extLst>
      <p:ext uri="{BB962C8B-B14F-4D97-AF65-F5344CB8AC3E}">
        <p14:creationId xmlns:p14="http://schemas.microsoft.com/office/powerpoint/2010/main" val="2133669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9113" y="1365366"/>
            <a:ext cx="10515600" cy="730900"/>
          </a:xfrm>
        </p:spPr>
        <p:txBody>
          <a:bodyPr>
            <a:normAutofit/>
          </a:bodyPr>
          <a:lstStyle/>
          <a:p>
            <a:r>
              <a:rPr lang="th-TH" sz="4000" dirty="0" smtClean="0">
                <a:solidFill>
                  <a:srgbClr val="006600"/>
                </a:solidFill>
                <a:latin typeface="TH SarabunPSK" pitchFamily="34" charset="-34"/>
                <a:cs typeface="TH SarabunPSK" pitchFamily="34" charset="-34"/>
              </a:rPr>
              <a:t>การลดความเสี่ยง/ การติดตาม</a:t>
            </a:r>
            <a:endParaRPr lang="en-GB" sz="4000" dirty="0">
              <a:solidFill>
                <a:srgbClr val="006600"/>
              </a:solidFill>
              <a:latin typeface="TH SarabunPSK" pitchFamily="34" charset="-34"/>
              <a:cs typeface="TH SarabunPSK" pitchFamily="34" charset="-34"/>
            </a:endParaRPr>
          </a:p>
        </p:txBody>
      </p:sp>
      <p:sp>
        <p:nvSpPr>
          <p:cNvPr id="3" name="Content Placeholder 2"/>
          <p:cNvSpPr>
            <a:spLocks noGrp="1"/>
          </p:cNvSpPr>
          <p:nvPr>
            <p:ph idx="1"/>
          </p:nvPr>
        </p:nvSpPr>
        <p:spPr>
          <a:xfrm>
            <a:off x="224853" y="2128345"/>
            <a:ext cx="6814224" cy="4525963"/>
          </a:xfrm>
        </p:spPr>
        <p:txBody>
          <a:bodyPr>
            <a:noAutofit/>
          </a:bodyPr>
          <a:lstStyle/>
          <a:p>
            <a:r>
              <a:rPr lang="th-TH" dirty="0" smtClean="0">
                <a:solidFill>
                  <a:schemeClr val="tx1">
                    <a:lumMod val="95000"/>
                    <a:lumOff val="5000"/>
                  </a:schemeClr>
                </a:solidFill>
                <a:latin typeface="TH SarabunPSK" pitchFamily="34" charset="-34"/>
                <a:ea typeface="Tahoma" panose="020B0604030504040204" pitchFamily="34" charset="0"/>
                <a:cs typeface="TH SarabunPSK" pitchFamily="34" charset="-34"/>
              </a:rPr>
              <a:t>หมวดหมู่ต่างๆอาจใช้วิธีการติดตามที่ต่างกัน</a:t>
            </a:r>
            <a:r>
              <a:rPr lang="en-GB" dirty="0" smtClean="0">
                <a:solidFill>
                  <a:schemeClr val="tx1">
                    <a:lumMod val="95000"/>
                    <a:lumOff val="5000"/>
                  </a:schemeClr>
                </a:solidFill>
                <a:latin typeface="TH SarabunPSK" pitchFamily="34" charset="-34"/>
                <a:ea typeface="Tahoma" panose="020B0604030504040204" pitchFamily="34" charset="0"/>
                <a:cs typeface="TH SarabunPSK" pitchFamily="34" charset="-34"/>
              </a:rPr>
              <a:t>:</a:t>
            </a:r>
            <a:endParaRPr lang="en-GB" dirty="0">
              <a:solidFill>
                <a:schemeClr val="tx1">
                  <a:lumMod val="95000"/>
                  <a:lumOff val="5000"/>
                </a:schemeClr>
              </a:solidFill>
              <a:latin typeface="TH SarabunPSK" pitchFamily="34" charset="-34"/>
              <a:ea typeface="Tahoma" panose="020B0604030504040204" pitchFamily="34" charset="0"/>
              <a:cs typeface="TH SarabunPSK" pitchFamily="34" charset="-34"/>
            </a:endParaRPr>
          </a:p>
          <a:p>
            <a:pPr lvl="1">
              <a:buSzPct val="80000"/>
              <a:buFont typeface="Wingdings" panose="05000000000000000000" pitchFamily="2" charset="2"/>
              <a:buChar char="§"/>
            </a:pPr>
            <a:r>
              <a:rPr lang="th-TH" sz="2800" dirty="0" smtClean="0">
                <a:solidFill>
                  <a:schemeClr val="tx1">
                    <a:lumMod val="95000"/>
                    <a:lumOff val="5000"/>
                  </a:schemeClr>
                </a:solidFill>
                <a:latin typeface="TH SarabunPSK" pitchFamily="34" charset="-34"/>
                <a:ea typeface="Tahoma" panose="020B0604030504040204" pitchFamily="34" charset="0"/>
                <a:cs typeface="TH SarabunPSK" pitchFamily="34" charset="-34"/>
              </a:rPr>
              <a:t>ขอข้อมูลเพิ่มเติมจากผู้ผลิต หรือจัดหาเพื่อให้แน่ใจว่าแหล่งนั้นๆถูกต้อง</a:t>
            </a:r>
          </a:p>
          <a:p>
            <a:pPr lvl="1">
              <a:buSzPct val="80000"/>
              <a:buFont typeface="Wingdings" panose="05000000000000000000" pitchFamily="2" charset="2"/>
              <a:buChar char="§"/>
            </a:pPr>
            <a:r>
              <a:rPr lang="th-TH" sz="2800" dirty="0" smtClean="0">
                <a:solidFill>
                  <a:schemeClr val="tx1">
                    <a:lumMod val="95000"/>
                    <a:lumOff val="5000"/>
                  </a:schemeClr>
                </a:solidFill>
                <a:latin typeface="TH SarabunPSK" pitchFamily="34" charset="-34"/>
                <a:ea typeface="Tahoma" panose="020B0604030504040204" pitchFamily="34" charset="0"/>
                <a:cs typeface="TH SarabunPSK" pitchFamily="34" charset="-34"/>
              </a:rPr>
              <a:t>ออกไปเยี่ยมเยียนเพื่อหาข้อมูลเพิ่ม</a:t>
            </a:r>
          </a:p>
          <a:p>
            <a:pPr lvl="1">
              <a:buSzPct val="80000"/>
              <a:buFont typeface="Wingdings" panose="05000000000000000000" pitchFamily="2" charset="2"/>
              <a:buChar char="§"/>
            </a:pPr>
            <a:r>
              <a:rPr lang="th-TH" sz="2800" dirty="0" smtClean="0">
                <a:solidFill>
                  <a:schemeClr val="tx1">
                    <a:lumMod val="95000"/>
                    <a:lumOff val="5000"/>
                  </a:schemeClr>
                </a:solidFill>
                <a:latin typeface="TH SarabunPSK" pitchFamily="34" charset="-34"/>
                <a:ea typeface="Tahoma" panose="020B0604030504040204" pitchFamily="34" charset="0"/>
                <a:cs typeface="TH SarabunPSK" pitchFamily="34" charset="-34"/>
              </a:rPr>
              <a:t>ใช้ไม้อื่น หรือไม่จากแหล่งอื่นๆ</a:t>
            </a:r>
            <a:endParaRPr lang="en-GB" sz="2800" dirty="0">
              <a:solidFill>
                <a:schemeClr val="tx1">
                  <a:lumMod val="95000"/>
                  <a:lumOff val="5000"/>
                </a:schemeClr>
              </a:solidFill>
              <a:latin typeface="TH SarabunPSK" pitchFamily="34" charset="-34"/>
              <a:ea typeface="Tahoma" panose="020B0604030504040204" pitchFamily="34" charset="0"/>
              <a:cs typeface="TH SarabunPSK" pitchFamily="34" charset="-34"/>
            </a:endParaRPr>
          </a:p>
          <a:p>
            <a:pPr lvl="1">
              <a:buSzPct val="80000"/>
              <a:buFont typeface="Wingdings" panose="05000000000000000000" pitchFamily="2" charset="2"/>
              <a:buChar char="§"/>
            </a:pPr>
            <a:r>
              <a:rPr lang="th-TH" sz="2800" dirty="0" smtClean="0">
                <a:solidFill>
                  <a:schemeClr val="tx1">
                    <a:lumMod val="95000"/>
                    <a:lumOff val="5000"/>
                  </a:schemeClr>
                </a:solidFill>
                <a:latin typeface="TH SarabunPSK" pitchFamily="34" charset="-34"/>
                <a:ea typeface="Tahoma" panose="020B0604030504040204" pitchFamily="34" charset="0"/>
                <a:cs typeface="TH SarabunPSK" pitchFamily="34" charset="-34"/>
              </a:rPr>
              <a:t>ขอให้บุคคลที่สองตรวจสอบยืนยันความถูกต้องตามกฎหมาย </a:t>
            </a:r>
          </a:p>
          <a:p>
            <a:pPr lvl="1">
              <a:buSzPct val="80000"/>
              <a:buFont typeface="Wingdings" panose="05000000000000000000" pitchFamily="2" charset="2"/>
              <a:buChar char="§"/>
            </a:pPr>
            <a:r>
              <a:rPr lang="th-TH" sz="2800" dirty="0" smtClean="0">
                <a:solidFill>
                  <a:schemeClr val="tx1">
                    <a:lumMod val="95000"/>
                    <a:lumOff val="5000"/>
                  </a:schemeClr>
                </a:solidFill>
                <a:latin typeface="TH SarabunPSK" pitchFamily="34" charset="-34"/>
                <a:ea typeface="Tahoma" panose="020B0604030504040204" pitchFamily="34" charset="0"/>
                <a:cs typeface="TH SarabunPSK" pitchFamily="34" charset="-34"/>
              </a:rPr>
              <a:t>ขอสินค้าที่ได้รับการรับรองหรือตรวจสอบความถูกต้องตามกฎหมาย</a:t>
            </a:r>
            <a:endParaRPr lang="en-GB" sz="2800" dirty="0">
              <a:solidFill>
                <a:schemeClr val="tx1">
                  <a:lumMod val="95000"/>
                  <a:lumOff val="5000"/>
                </a:schemeClr>
              </a:solidFill>
              <a:latin typeface="TH SarabunPSK" pitchFamily="34" charset="-34"/>
              <a:ea typeface="Tahoma" panose="020B0604030504040204" pitchFamily="34" charset="0"/>
              <a:cs typeface="TH SarabunPSK" pitchFamily="34" charset="-34"/>
            </a:endParaRPr>
          </a:p>
          <a:p>
            <a:endParaRPr lang="en-GB" dirty="0" smtClean="0">
              <a:solidFill>
                <a:schemeClr val="tx1">
                  <a:lumMod val="95000"/>
                  <a:lumOff val="5000"/>
                </a:schemeClr>
              </a:solidFill>
              <a:latin typeface="TH SarabunPSK" pitchFamily="34" charset="-34"/>
              <a:cs typeface="TH SarabunPSK" pitchFamily="34" charset="-34"/>
            </a:endParaRPr>
          </a:p>
        </p:txBody>
      </p:sp>
      <p:sp>
        <p:nvSpPr>
          <p:cNvPr id="6" name="Slide Number Placeholder 5"/>
          <p:cNvSpPr>
            <a:spLocks noGrp="1"/>
          </p:cNvSpPr>
          <p:nvPr>
            <p:ph type="sldNum" sz="quarter" idx="12"/>
          </p:nvPr>
        </p:nvSpPr>
        <p:spPr/>
        <p:txBody>
          <a:bodyPr/>
          <a:lstStyle/>
          <a:p>
            <a:fld id="{A4CE05BE-1510-4BF9-B87A-E3BAF5EBDA19}" type="slidenum">
              <a:rPr lang="zh-TW" altLang="en-US" smtClean="0"/>
              <a:pPr/>
              <a:t>20</a:t>
            </a:fld>
            <a:endParaRPr lang="zh-TW" altLang="en-US"/>
          </a:p>
        </p:txBody>
      </p:sp>
      <p:pic>
        <p:nvPicPr>
          <p:cNvPr id="7" name="Picture 6"/>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7049733" y="2206625"/>
            <a:ext cx="5142267" cy="3679020"/>
          </a:xfrm>
          <a:prstGeom prst="rect">
            <a:avLst/>
          </a:prstGeom>
        </p:spPr>
      </p:pic>
    </p:spTree>
    <p:extLst>
      <p:ext uri="{BB962C8B-B14F-4D97-AF65-F5344CB8AC3E}">
        <p14:creationId xmlns:p14="http://schemas.microsoft.com/office/powerpoint/2010/main" val="237626079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th-TH" sz="4000" dirty="0" smtClean="0">
                <a:solidFill>
                  <a:srgbClr val="006600"/>
                </a:solidFill>
                <a:latin typeface="TH SarabunPSK" pitchFamily="34" charset="-34"/>
                <a:cs typeface="TH SarabunPSK" pitchFamily="34" charset="-34"/>
              </a:rPr>
              <a:t>วิธีการในการรับประกัน</a:t>
            </a:r>
            <a:r>
              <a:rPr lang="en-GB" sz="4000" dirty="0" smtClean="0"/>
              <a:t>	</a:t>
            </a:r>
            <a:endParaRPr lang="en-GB" sz="4000" dirty="0"/>
          </a:p>
        </p:txBody>
      </p:sp>
      <p:sp>
        <p:nvSpPr>
          <p:cNvPr id="3" name="Content Placeholder 2"/>
          <p:cNvSpPr>
            <a:spLocks noGrp="1"/>
          </p:cNvSpPr>
          <p:nvPr>
            <p:ph idx="1"/>
          </p:nvPr>
        </p:nvSpPr>
        <p:spPr>
          <a:xfrm>
            <a:off x="343348" y="2083633"/>
            <a:ext cx="11505304" cy="4407108"/>
          </a:xfrm>
        </p:spPr>
        <p:txBody>
          <a:bodyPr>
            <a:noAutofit/>
          </a:bodyPr>
          <a:lstStyle/>
          <a:p>
            <a:pPr>
              <a:lnSpc>
                <a:spcPct val="100000"/>
              </a:lnSpc>
            </a:pPr>
            <a:r>
              <a:rPr lang="th-TH" sz="3200" dirty="0" smtClean="0">
                <a:latin typeface="TH SarabunPSK" pitchFamily="34" charset="-34"/>
                <a:ea typeface="Tahoma" panose="020B0604030504040204" pitchFamily="34" charset="0"/>
                <a:cs typeface="TH SarabunPSK" pitchFamily="34" charset="-34"/>
              </a:rPr>
              <a:t>ทางเลือกในการตรวจสอบ</a:t>
            </a:r>
            <a:r>
              <a:rPr lang="en-GB" sz="3200" dirty="0" smtClean="0">
                <a:latin typeface="TH SarabunPSK" pitchFamily="34" charset="-34"/>
                <a:ea typeface="Tahoma" panose="020B0604030504040204" pitchFamily="34" charset="0"/>
                <a:cs typeface="TH SarabunPSK" pitchFamily="34" charset="-34"/>
              </a:rPr>
              <a:t>:</a:t>
            </a:r>
            <a:endParaRPr lang="en-GB" sz="3200" dirty="0">
              <a:latin typeface="TH SarabunPSK" pitchFamily="34" charset="-34"/>
              <a:ea typeface="Tahoma" panose="020B0604030504040204" pitchFamily="34" charset="0"/>
              <a:cs typeface="TH SarabunPSK" pitchFamily="34" charset="-34"/>
            </a:endParaRPr>
          </a:p>
          <a:p>
            <a:pPr lvl="1">
              <a:lnSpc>
                <a:spcPct val="100000"/>
              </a:lnSpc>
            </a:pPr>
            <a:r>
              <a:rPr lang="th-TH" sz="2800" dirty="0" smtClean="0">
                <a:latin typeface="TH SarabunPSK" pitchFamily="34" charset="-34"/>
                <a:ea typeface="Tahoma" panose="020B0604030504040204" pitchFamily="34" charset="0"/>
                <a:cs typeface="TH SarabunPSK" pitchFamily="34" charset="-34"/>
              </a:rPr>
              <a:t>ตรวจสอบด้วยตนเอง เช่นการรับรองตัวเอง</a:t>
            </a:r>
            <a:endParaRPr lang="en-GB" sz="2800" dirty="0">
              <a:latin typeface="TH SarabunPSK" pitchFamily="34" charset="-34"/>
              <a:ea typeface="Tahoma" panose="020B0604030504040204" pitchFamily="34" charset="0"/>
              <a:cs typeface="TH SarabunPSK" pitchFamily="34" charset="-34"/>
            </a:endParaRPr>
          </a:p>
          <a:p>
            <a:pPr lvl="1">
              <a:lnSpc>
                <a:spcPct val="100000"/>
              </a:lnSpc>
            </a:pPr>
            <a:r>
              <a:rPr lang="th-TH" sz="2800" dirty="0" smtClean="0">
                <a:latin typeface="TH SarabunPSK" pitchFamily="34" charset="-34"/>
                <a:ea typeface="Tahoma" panose="020B0604030504040204" pitchFamily="34" charset="0"/>
                <a:cs typeface="TH SarabunPSK" pitchFamily="34" charset="-34"/>
              </a:rPr>
              <a:t>ตรวจสอบโดยบุคคลที่สอง เช่น ลูกค้าตรวจผู้ขาย</a:t>
            </a:r>
            <a:endParaRPr lang="en-GB" sz="2800" dirty="0">
              <a:latin typeface="TH SarabunPSK" pitchFamily="34" charset="-34"/>
              <a:ea typeface="Tahoma" panose="020B0604030504040204" pitchFamily="34" charset="0"/>
              <a:cs typeface="TH SarabunPSK" pitchFamily="34" charset="-34"/>
            </a:endParaRPr>
          </a:p>
          <a:p>
            <a:pPr lvl="1">
              <a:lnSpc>
                <a:spcPct val="100000"/>
              </a:lnSpc>
            </a:pPr>
            <a:r>
              <a:rPr lang="th-TH" sz="2800" dirty="0" smtClean="0">
                <a:latin typeface="TH SarabunPSK" pitchFamily="34" charset="-34"/>
                <a:ea typeface="Tahoma" panose="020B0604030504040204" pitchFamily="34" charset="0"/>
                <a:cs typeface="TH SarabunPSK" pitchFamily="34" charset="-34"/>
              </a:rPr>
              <a:t>ตรวจโดยบุคคลที่สาม เช่น องค์กรที่ให้การรับรองต่างๆที่ตรวจห่วงโซ่ของการควบคุมดูแล (</a:t>
            </a:r>
            <a:r>
              <a:rPr lang="en-US" sz="2800" dirty="0" err="1" smtClean="0">
                <a:latin typeface="TH SarabunPSK" pitchFamily="34" charset="-34"/>
                <a:ea typeface="Tahoma" panose="020B0604030504040204" pitchFamily="34" charset="0"/>
                <a:cs typeface="TH SarabunPSK" pitchFamily="34" charset="-34"/>
              </a:rPr>
              <a:t>CoC</a:t>
            </a:r>
            <a:r>
              <a:rPr lang="en-US" sz="2800" dirty="0" smtClean="0">
                <a:latin typeface="TH SarabunPSK" pitchFamily="34" charset="-34"/>
                <a:ea typeface="Tahoma" panose="020B0604030504040204" pitchFamily="34" charset="0"/>
                <a:cs typeface="TH SarabunPSK" pitchFamily="34" charset="-34"/>
              </a:rPr>
              <a:t>)</a:t>
            </a:r>
            <a:endParaRPr lang="en-GB" sz="2800" dirty="0">
              <a:latin typeface="TH SarabunPSK" pitchFamily="34" charset="-34"/>
              <a:ea typeface="Tahoma" panose="020B0604030504040204" pitchFamily="34" charset="0"/>
              <a:cs typeface="TH SarabunPSK" pitchFamily="34" charset="-34"/>
            </a:endParaRPr>
          </a:p>
          <a:p>
            <a:pPr>
              <a:lnSpc>
                <a:spcPct val="100000"/>
              </a:lnSpc>
            </a:pPr>
            <a:r>
              <a:rPr lang="th-TH" sz="3200" dirty="0" smtClean="0">
                <a:latin typeface="TH SarabunPSK" pitchFamily="34" charset="-34"/>
                <a:ea typeface="Tahoma" panose="020B0604030504040204" pitchFamily="34" charset="0"/>
                <a:cs typeface="TH SarabunPSK" pitchFamily="34" charset="-34"/>
              </a:rPr>
              <a:t>ขึ้นอยู่กับ</a:t>
            </a:r>
            <a:endParaRPr lang="en-GB" sz="3200" dirty="0">
              <a:latin typeface="TH SarabunPSK" pitchFamily="34" charset="-34"/>
              <a:ea typeface="Tahoma" panose="020B0604030504040204" pitchFamily="34" charset="0"/>
              <a:cs typeface="TH SarabunPSK" pitchFamily="34" charset="-34"/>
            </a:endParaRPr>
          </a:p>
          <a:p>
            <a:pPr lvl="1">
              <a:lnSpc>
                <a:spcPct val="100000"/>
              </a:lnSpc>
            </a:pPr>
            <a:r>
              <a:rPr lang="th-TH" sz="2800" dirty="0" smtClean="0">
                <a:latin typeface="TH SarabunPSK" pitchFamily="34" charset="-34"/>
                <a:ea typeface="Tahoma" panose="020B0604030504040204" pitchFamily="34" charset="0"/>
                <a:cs typeface="TH SarabunPSK" pitchFamily="34" charset="-34"/>
              </a:rPr>
              <a:t>ระดับความเสี่ยง</a:t>
            </a:r>
          </a:p>
          <a:p>
            <a:pPr lvl="1">
              <a:lnSpc>
                <a:spcPct val="100000"/>
              </a:lnSpc>
            </a:pPr>
            <a:r>
              <a:rPr lang="th-TH" sz="2800" dirty="0" smtClean="0">
                <a:latin typeface="TH SarabunPSK" pitchFamily="34" charset="-34"/>
                <a:ea typeface="Tahoma" panose="020B0604030504040204" pitchFamily="34" charset="0"/>
                <a:cs typeface="TH SarabunPSK" pitchFamily="34" charset="-34"/>
              </a:rPr>
              <a:t>ความซับซ้อนของห่วงโซ่อุปทาน</a:t>
            </a:r>
            <a:endParaRPr lang="en-GB" sz="2800" dirty="0">
              <a:latin typeface="TH SarabunPSK" pitchFamily="34" charset="-34"/>
              <a:ea typeface="Tahoma" panose="020B0604030504040204" pitchFamily="34" charset="0"/>
              <a:cs typeface="TH SarabunPSK" pitchFamily="34" charset="-34"/>
            </a:endParaRPr>
          </a:p>
          <a:p>
            <a:pPr lvl="1">
              <a:lnSpc>
                <a:spcPct val="100000"/>
              </a:lnSpc>
            </a:pPr>
            <a:r>
              <a:rPr lang="th-TH" sz="2800" dirty="0" smtClean="0">
                <a:latin typeface="TH SarabunPSK" pitchFamily="34" charset="-34"/>
                <a:ea typeface="Tahoma" panose="020B0604030504040204" pitchFamily="34" charset="0"/>
                <a:cs typeface="TH SarabunPSK" pitchFamily="34" charset="-34"/>
              </a:rPr>
              <a:t>ความน่าเชื่อถือของหลักฐาน</a:t>
            </a:r>
            <a:endParaRPr lang="en-GB" sz="2800" dirty="0">
              <a:latin typeface="TH SarabunPSK" pitchFamily="34" charset="-34"/>
              <a:ea typeface="Tahoma" panose="020B0604030504040204" pitchFamily="34" charset="0"/>
              <a:cs typeface="TH SarabunPSK" pitchFamily="34" charset="-34"/>
            </a:endParaRPr>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pPr/>
              <a:t>21</a:t>
            </a:fld>
            <a:endParaRPr lang="zh-TW" altLang="en-US"/>
          </a:p>
        </p:txBody>
      </p:sp>
    </p:spTree>
    <p:extLst>
      <p:ext uri="{BB962C8B-B14F-4D97-AF65-F5344CB8AC3E}">
        <p14:creationId xmlns:p14="http://schemas.microsoft.com/office/powerpoint/2010/main" val="38538356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3348" y="1371600"/>
            <a:ext cx="10515600" cy="715135"/>
          </a:xfrm>
        </p:spPr>
        <p:txBody>
          <a:bodyPr>
            <a:normAutofit/>
          </a:bodyPr>
          <a:lstStyle/>
          <a:p>
            <a:r>
              <a:rPr lang="th-TH" sz="4000" dirty="0" smtClean="0">
                <a:solidFill>
                  <a:srgbClr val="006600"/>
                </a:solidFill>
                <a:latin typeface="TH SarabunPSK" pitchFamily="34" charset="-34"/>
                <a:cs typeface="TH SarabunPSK" pitchFamily="34" charset="-34"/>
              </a:rPr>
              <a:t>ลำดับความสำคัญของปฏิบัติการ</a:t>
            </a:r>
            <a:endParaRPr lang="en-GB" sz="4000" dirty="0">
              <a:solidFill>
                <a:srgbClr val="006600"/>
              </a:solidFill>
              <a:latin typeface="TH SarabunPSK" pitchFamily="34" charset="-34"/>
              <a:cs typeface="TH SarabunPSK" pitchFamily="34" charset="-34"/>
            </a:endParaRPr>
          </a:p>
        </p:txBody>
      </p:sp>
      <p:sp>
        <p:nvSpPr>
          <p:cNvPr id="3" name="Content Placeholder 2"/>
          <p:cNvSpPr>
            <a:spLocks noGrp="1"/>
          </p:cNvSpPr>
          <p:nvPr>
            <p:ph idx="1"/>
          </p:nvPr>
        </p:nvSpPr>
        <p:spPr>
          <a:xfrm>
            <a:off x="343348" y="2112579"/>
            <a:ext cx="11505304" cy="4138323"/>
          </a:xfrm>
        </p:spPr>
        <p:txBody>
          <a:bodyPr>
            <a:noAutofit/>
          </a:bodyPr>
          <a:lstStyle/>
          <a:p>
            <a:r>
              <a:rPr lang="th-TH" sz="2600" dirty="0" smtClean="0">
                <a:solidFill>
                  <a:schemeClr val="tx1">
                    <a:lumMod val="95000"/>
                    <a:lumOff val="5000"/>
                  </a:schemeClr>
                </a:solidFill>
                <a:latin typeface="TH SarabunPSK" pitchFamily="34" charset="-34"/>
                <a:ea typeface="Tahoma" panose="020B0604030504040204" pitchFamily="34" charset="0"/>
                <a:cs typeface="TH SarabunPSK" pitchFamily="34" charset="-34"/>
              </a:rPr>
              <a:t>ความสำคัญหลัก</a:t>
            </a:r>
            <a:r>
              <a:rPr lang="en-GB" sz="2600" dirty="0" smtClean="0">
                <a:solidFill>
                  <a:schemeClr val="tx1">
                    <a:lumMod val="95000"/>
                    <a:lumOff val="5000"/>
                  </a:schemeClr>
                </a:solidFill>
                <a:latin typeface="TH SarabunPSK" pitchFamily="34" charset="-34"/>
                <a:ea typeface="Tahoma" panose="020B0604030504040204" pitchFamily="34" charset="0"/>
                <a:cs typeface="TH SarabunPSK" pitchFamily="34" charset="-34"/>
              </a:rPr>
              <a:t>:</a:t>
            </a:r>
          </a:p>
          <a:p>
            <a:pPr lvl="1"/>
            <a:r>
              <a:rPr lang="th-TH" sz="2600" dirty="0" smtClean="0">
                <a:solidFill>
                  <a:schemeClr val="tx1">
                    <a:lumMod val="95000"/>
                    <a:lumOff val="5000"/>
                  </a:schemeClr>
                </a:solidFill>
                <a:latin typeface="TH SarabunPSK" pitchFamily="34" charset="-34"/>
                <a:ea typeface="Tahoma" panose="020B0604030504040204" pitchFamily="34" charset="0"/>
                <a:cs typeface="TH SarabunPSK" pitchFamily="34" charset="-34"/>
              </a:rPr>
              <a:t>แยกแหล่งไม้ที่ไม่ต้องการออก เช่น ไม้เถื่อน</a:t>
            </a:r>
            <a:r>
              <a:rPr lang="en-GB" sz="2600" dirty="0" smtClean="0">
                <a:solidFill>
                  <a:schemeClr val="tx1">
                    <a:lumMod val="95000"/>
                    <a:lumOff val="5000"/>
                  </a:schemeClr>
                </a:solidFill>
                <a:latin typeface="TH SarabunPSK" pitchFamily="34" charset="-34"/>
                <a:ea typeface="Tahoma" panose="020B0604030504040204" pitchFamily="34" charset="0"/>
                <a:cs typeface="TH SarabunPSK" pitchFamily="34" charset="-34"/>
              </a:rPr>
              <a:t> </a:t>
            </a:r>
            <a:r>
              <a:rPr lang="en-GB" sz="2600" dirty="0">
                <a:solidFill>
                  <a:schemeClr val="tx1">
                    <a:lumMod val="95000"/>
                    <a:lumOff val="5000"/>
                  </a:schemeClr>
                </a:solidFill>
                <a:latin typeface="TH SarabunPSK" pitchFamily="34" charset="-34"/>
                <a:ea typeface="Tahoma" panose="020B0604030504040204" pitchFamily="34" charset="0"/>
                <a:cs typeface="TH SarabunPSK" pitchFamily="34" charset="-34"/>
              </a:rPr>
              <a:t>GM, HCVs, </a:t>
            </a:r>
            <a:r>
              <a:rPr lang="th-TH" sz="2600" dirty="0" smtClean="0">
                <a:solidFill>
                  <a:schemeClr val="tx1">
                    <a:lumMod val="95000"/>
                    <a:lumOff val="5000"/>
                  </a:schemeClr>
                </a:solidFill>
                <a:latin typeface="TH SarabunPSK" pitchFamily="34" charset="-34"/>
                <a:ea typeface="Tahoma" panose="020B0604030504040204" pitchFamily="34" charset="0"/>
                <a:cs typeface="TH SarabunPSK" pitchFamily="34" charset="-34"/>
              </a:rPr>
              <a:t>ความขัดแย้งทางสังคม</a:t>
            </a:r>
            <a:endParaRPr lang="en-GB" sz="2600" dirty="0">
              <a:solidFill>
                <a:schemeClr val="tx1">
                  <a:lumMod val="95000"/>
                  <a:lumOff val="5000"/>
                </a:schemeClr>
              </a:solidFill>
              <a:latin typeface="TH SarabunPSK" pitchFamily="34" charset="-34"/>
              <a:ea typeface="Tahoma" panose="020B0604030504040204" pitchFamily="34" charset="0"/>
              <a:cs typeface="TH SarabunPSK" pitchFamily="34" charset="-34"/>
            </a:endParaRPr>
          </a:p>
          <a:p>
            <a:pPr lvl="1"/>
            <a:r>
              <a:rPr lang="th-TH" sz="2600" dirty="0" smtClean="0">
                <a:solidFill>
                  <a:schemeClr val="tx1">
                    <a:lumMod val="95000"/>
                    <a:lumOff val="5000"/>
                  </a:schemeClr>
                </a:solidFill>
                <a:latin typeface="TH SarabunPSK" pitchFamily="34" charset="-34"/>
                <a:ea typeface="Tahoma" panose="020B0604030504040204" pitchFamily="34" charset="0"/>
                <a:cs typeface="TH SarabunPSK" pitchFamily="34" charset="-34"/>
              </a:rPr>
              <a:t>เพิ่มสินค้าที่ได้รับการรับรอง</a:t>
            </a:r>
            <a:endParaRPr lang="en-GB" sz="2600" dirty="0">
              <a:solidFill>
                <a:schemeClr val="tx1">
                  <a:lumMod val="95000"/>
                  <a:lumOff val="5000"/>
                </a:schemeClr>
              </a:solidFill>
              <a:latin typeface="TH SarabunPSK" pitchFamily="34" charset="-34"/>
              <a:ea typeface="Tahoma" panose="020B0604030504040204" pitchFamily="34" charset="0"/>
              <a:cs typeface="TH SarabunPSK" pitchFamily="34" charset="-34"/>
            </a:endParaRPr>
          </a:p>
          <a:p>
            <a:r>
              <a:rPr lang="th-TH" sz="2600" dirty="0" smtClean="0">
                <a:solidFill>
                  <a:schemeClr val="tx1">
                    <a:lumMod val="95000"/>
                    <a:lumOff val="5000"/>
                  </a:schemeClr>
                </a:solidFill>
                <a:latin typeface="TH SarabunPSK" pitchFamily="34" charset="-34"/>
                <a:ea typeface="Tahoma" panose="020B0604030504040204" pitchFamily="34" charset="0"/>
                <a:cs typeface="TH SarabunPSK" pitchFamily="34" charset="-34"/>
              </a:rPr>
              <a:t>สามารถอยู่บนฐานของ</a:t>
            </a:r>
            <a:r>
              <a:rPr lang="en-GB" sz="2600" dirty="0" smtClean="0">
                <a:solidFill>
                  <a:schemeClr val="tx1">
                    <a:lumMod val="95000"/>
                    <a:lumOff val="5000"/>
                  </a:schemeClr>
                </a:solidFill>
                <a:latin typeface="TH SarabunPSK" pitchFamily="34" charset="-34"/>
                <a:ea typeface="Tahoma" panose="020B0604030504040204" pitchFamily="34" charset="0"/>
                <a:cs typeface="TH SarabunPSK" pitchFamily="34" charset="-34"/>
              </a:rPr>
              <a:t>:</a:t>
            </a:r>
          </a:p>
          <a:p>
            <a:pPr lvl="1"/>
            <a:r>
              <a:rPr lang="th-TH" sz="2600" dirty="0" smtClean="0">
                <a:solidFill>
                  <a:schemeClr val="tx1">
                    <a:lumMod val="95000"/>
                    <a:lumOff val="5000"/>
                  </a:schemeClr>
                </a:solidFill>
                <a:latin typeface="TH SarabunPSK" pitchFamily="34" charset="-34"/>
                <a:ea typeface="Tahoma" panose="020B0604030504040204" pitchFamily="34" charset="0"/>
                <a:cs typeface="TH SarabunPSK" pitchFamily="34" charset="-34"/>
              </a:rPr>
              <a:t>การจัดการแหล่งที่มีความเสี่ยงสูง</a:t>
            </a:r>
            <a:endParaRPr lang="en-GB" sz="2600" dirty="0">
              <a:solidFill>
                <a:schemeClr val="tx1">
                  <a:lumMod val="95000"/>
                  <a:lumOff val="5000"/>
                </a:schemeClr>
              </a:solidFill>
              <a:latin typeface="TH SarabunPSK" pitchFamily="34" charset="-34"/>
              <a:ea typeface="Tahoma" panose="020B0604030504040204" pitchFamily="34" charset="0"/>
              <a:cs typeface="TH SarabunPSK" pitchFamily="34" charset="-34"/>
            </a:endParaRPr>
          </a:p>
          <a:p>
            <a:pPr lvl="1"/>
            <a:r>
              <a:rPr lang="th-TH" sz="2600" dirty="0" smtClean="0">
                <a:solidFill>
                  <a:schemeClr val="tx1">
                    <a:lumMod val="95000"/>
                    <a:lumOff val="5000"/>
                  </a:schemeClr>
                </a:solidFill>
                <a:latin typeface="TH SarabunPSK" pitchFamily="34" charset="-34"/>
                <a:ea typeface="Tahoma" panose="020B0604030504040204" pitchFamily="34" charset="0"/>
                <a:cs typeface="TH SarabunPSK" pitchFamily="34" charset="-34"/>
              </a:rPr>
              <a:t>ผลิตภัณฑ์ที่มีการติดตามย้อนกลับ เนื่องจากมีปริมาณมาก</a:t>
            </a:r>
          </a:p>
          <a:p>
            <a:pPr lvl="1"/>
            <a:r>
              <a:rPr lang="th-TH" sz="2600" dirty="0" smtClean="0">
                <a:solidFill>
                  <a:schemeClr val="tx1">
                    <a:lumMod val="95000"/>
                    <a:lumOff val="5000"/>
                  </a:schemeClr>
                </a:solidFill>
                <a:latin typeface="TH SarabunPSK" pitchFamily="34" charset="-34"/>
                <a:ea typeface="Tahoma" panose="020B0604030504040204" pitchFamily="34" charset="0"/>
                <a:cs typeface="TH SarabunPSK" pitchFamily="34" charset="-34"/>
              </a:rPr>
              <a:t>ผลิตภัณฑ์ที่มีการติดตามย้อนกลับ เนื่องจากมีผลกำไรที่เห็นได้มากและชัดเจน</a:t>
            </a:r>
          </a:p>
          <a:p>
            <a:pPr lvl="1"/>
            <a:r>
              <a:rPr lang="th-TH" sz="2600" dirty="0" smtClean="0">
                <a:solidFill>
                  <a:schemeClr val="tx1">
                    <a:lumMod val="95000"/>
                    <a:lumOff val="5000"/>
                  </a:schemeClr>
                </a:solidFill>
                <a:latin typeface="TH SarabunPSK" pitchFamily="34" charset="-34"/>
                <a:ea typeface="Tahoma" panose="020B0604030504040204" pitchFamily="34" charset="0"/>
                <a:cs typeface="TH SarabunPSK" pitchFamily="34" charset="-34"/>
              </a:rPr>
              <a:t>โอกาสในการได้รับใบรับรอง อาทิ การทำผิดมาตรฐานของห่วงโซ่ในการควบคุม (</a:t>
            </a:r>
            <a:r>
              <a:rPr lang="en-US" sz="2600" dirty="0" smtClean="0">
                <a:solidFill>
                  <a:schemeClr val="tx1">
                    <a:lumMod val="95000"/>
                    <a:lumOff val="5000"/>
                  </a:schemeClr>
                </a:solidFill>
                <a:latin typeface="TH SarabunPSK" pitchFamily="34" charset="-34"/>
                <a:ea typeface="Tahoma" panose="020B0604030504040204" pitchFamily="34" charset="0"/>
                <a:cs typeface="TH SarabunPSK" pitchFamily="34" charset="-34"/>
              </a:rPr>
              <a:t>C</a:t>
            </a:r>
            <a:r>
              <a:rPr lang="en-GB" sz="2600" dirty="0" err="1" smtClean="0">
                <a:solidFill>
                  <a:schemeClr val="tx1">
                    <a:lumMod val="95000"/>
                    <a:lumOff val="5000"/>
                  </a:schemeClr>
                </a:solidFill>
                <a:latin typeface="TH SarabunPSK" pitchFamily="34" charset="-34"/>
                <a:ea typeface="Tahoma" panose="020B0604030504040204" pitchFamily="34" charset="0"/>
                <a:cs typeface="TH SarabunPSK" pitchFamily="34" charset="-34"/>
              </a:rPr>
              <a:t>hain</a:t>
            </a:r>
            <a:r>
              <a:rPr lang="en-GB" sz="2600" dirty="0" smtClean="0">
                <a:solidFill>
                  <a:schemeClr val="tx1">
                    <a:lumMod val="95000"/>
                    <a:lumOff val="5000"/>
                  </a:schemeClr>
                </a:solidFill>
                <a:latin typeface="TH SarabunPSK" pitchFamily="34" charset="-34"/>
                <a:ea typeface="Tahoma" panose="020B0604030504040204" pitchFamily="34" charset="0"/>
                <a:cs typeface="TH SarabunPSK" pitchFamily="34" charset="-34"/>
              </a:rPr>
              <a:t> </a:t>
            </a:r>
            <a:r>
              <a:rPr lang="en-GB" sz="2600" dirty="0">
                <a:solidFill>
                  <a:schemeClr val="tx1">
                    <a:lumMod val="95000"/>
                    <a:lumOff val="5000"/>
                  </a:schemeClr>
                </a:solidFill>
                <a:latin typeface="TH SarabunPSK" pitchFamily="34" charset="-34"/>
                <a:ea typeface="Tahoma" panose="020B0604030504040204" pitchFamily="34" charset="0"/>
                <a:cs typeface="TH SarabunPSK" pitchFamily="34" charset="-34"/>
              </a:rPr>
              <a:t>of </a:t>
            </a:r>
            <a:r>
              <a:rPr lang="en-GB" sz="2600" dirty="0" smtClean="0">
                <a:solidFill>
                  <a:schemeClr val="tx1">
                    <a:lumMod val="95000"/>
                    <a:lumOff val="5000"/>
                  </a:schemeClr>
                </a:solidFill>
                <a:latin typeface="TH SarabunPSK" pitchFamily="34" charset="-34"/>
                <a:ea typeface="Tahoma" panose="020B0604030504040204" pitchFamily="34" charset="0"/>
                <a:cs typeface="TH SarabunPSK" pitchFamily="34" charset="-34"/>
              </a:rPr>
              <a:t>Custody)</a:t>
            </a:r>
            <a:endParaRPr lang="en-GB" sz="2600" dirty="0">
              <a:solidFill>
                <a:schemeClr val="tx1">
                  <a:lumMod val="95000"/>
                  <a:lumOff val="5000"/>
                </a:schemeClr>
              </a:solidFill>
              <a:latin typeface="TH SarabunPSK" pitchFamily="34" charset="-34"/>
              <a:ea typeface="Tahoma" panose="020B0604030504040204" pitchFamily="34" charset="0"/>
              <a:cs typeface="TH SarabunPSK" pitchFamily="34" charset="-34"/>
            </a:endParaRPr>
          </a:p>
          <a:p>
            <a:endParaRPr lang="en-GB" sz="2600" dirty="0">
              <a:solidFill>
                <a:schemeClr val="tx1">
                  <a:lumMod val="95000"/>
                  <a:lumOff val="5000"/>
                </a:schemeClr>
              </a:solidFill>
              <a:latin typeface="TH SarabunPSK" pitchFamily="34" charset="-34"/>
              <a:ea typeface="Tahoma" panose="020B0604030504040204" pitchFamily="34" charset="0"/>
              <a:cs typeface="TH SarabunPSK" pitchFamily="34" charset="-34"/>
            </a:endParaRPr>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pPr/>
              <a:t>22</a:t>
            </a:fld>
            <a:endParaRPr lang="zh-TW" altLang="en-US"/>
          </a:p>
        </p:txBody>
      </p:sp>
    </p:spTree>
    <p:extLst>
      <p:ext uri="{BB962C8B-B14F-4D97-AF65-F5344CB8AC3E}">
        <p14:creationId xmlns:p14="http://schemas.microsoft.com/office/powerpoint/2010/main" val="173571160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4234" y="1182414"/>
            <a:ext cx="10515600" cy="1072301"/>
          </a:xfrm>
        </p:spPr>
        <p:txBody>
          <a:bodyPr>
            <a:normAutofit/>
          </a:bodyPr>
          <a:lstStyle/>
          <a:p>
            <a:r>
              <a:rPr lang="th-TH" sz="4000" dirty="0" smtClean="0">
                <a:solidFill>
                  <a:srgbClr val="006600"/>
                </a:solidFill>
                <a:latin typeface="TH SarabunPSK" pitchFamily="34" charset="-34"/>
                <a:cs typeface="TH SarabunPSK" pitchFamily="34" charset="-34"/>
              </a:rPr>
              <a:t>ความรับผิดชอบและการฝึกอบรม</a:t>
            </a:r>
            <a:endParaRPr lang="en-GB" sz="4000" dirty="0">
              <a:solidFill>
                <a:srgbClr val="006600"/>
              </a:solidFill>
              <a:latin typeface="TH SarabunPSK" pitchFamily="34" charset="-34"/>
              <a:cs typeface="TH SarabunPSK" pitchFamily="34" charset="-34"/>
            </a:endParaRPr>
          </a:p>
        </p:txBody>
      </p:sp>
      <p:sp>
        <p:nvSpPr>
          <p:cNvPr id="3" name="Content Placeholder 2"/>
          <p:cNvSpPr>
            <a:spLocks noGrp="1"/>
          </p:cNvSpPr>
          <p:nvPr>
            <p:ph idx="1"/>
          </p:nvPr>
        </p:nvSpPr>
        <p:spPr>
          <a:xfrm>
            <a:off x="343348" y="2083633"/>
            <a:ext cx="11543852" cy="4362137"/>
          </a:xfrm>
        </p:spPr>
        <p:txBody>
          <a:bodyPr>
            <a:noAutofit/>
          </a:bodyPr>
          <a:lstStyle/>
          <a:p>
            <a:r>
              <a:rPr lang="th-TH" sz="2400" dirty="0" smtClean="0">
                <a:latin typeface="TH SarabunPSK" pitchFamily="34" charset="-34"/>
                <a:ea typeface="Tahoma" panose="020B0604030504040204" pitchFamily="34" charset="0"/>
                <a:cs typeface="TH SarabunPSK" pitchFamily="34" charset="-34"/>
              </a:rPr>
              <a:t>ต้องได้รับการยอมรับจากผู้บริหาร</a:t>
            </a:r>
            <a:endParaRPr lang="en-GB" sz="2400" dirty="0">
              <a:latin typeface="TH SarabunPSK" pitchFamily="34" charset="-34"/>
              <a:ea typeface="Tahoma" panose="020B0604030504040204" pitchFamily="34" charset="0"/>
              <a:cs typeface="TH SarabunPSK" pitchFamily="34" charset="-34"/>
            </a:endParaRPr>
          </a:p>
          <a:p>
            <a:r>
              <a:rPr lang="th-TH" sz="2400" dirty="0" smtClean="0">
                <a:latin typeface="TH SarabunPSK" pitchFamily="34" charset="-34"/>
                <a:ea typeface="Tahoma" panose="020B0604030504040204" pitchFamily="34" charset="0"/>
                <a:cs typeface="TH SarabunPSK" pitchFamily="34" charset="-34"/>
              </a:rPr>
              <a:t>แบ่งความรับผิดชอบ</a:t>
            </a:r>
            <a:endParaRPr lang="en-GB" sz="2400" dirty="0">
              <a:latin typeface="TH SarabunPSK" pitchFamily="34" charset="-34"/>
              <a:ea typeface="Tahoma" panose="020B0604030504040204" pitchFamily="34" charset="0"/>
              <a:cs typeface="TH SarabunPSK" pitchFamily="34" charset="-34"/>
            </a:endParaRPr>
          </a:p>
          <a:p>
            <a:pPr lvl="1"/>
            <a:r>
              <a:rPr lang="th-TH" dirty="0" smtClean="0">
                <a:latin typeface="TH SarabunPSK" pitchFamily="34" charset="-34"/>
                <a:ea typeface="Tahoma" panose="020B0604030504040204" pitchFamily="34" charset="0"/>
                <a:cs typeface="TH SarabunPSK" pitchFamily="34" charset="-34"/>
              </a:rPr>
              <a:t>สิ่งแวดล้อม</a:t>
            </a:r>
            <a:endParaRPr lang="en-GB" dirty="0">
              <a:latin typeface="TH SarabunPSK" pitchFamily="34" charset="-34"/>
              <a:ea typeface="Tahoma" panose="020B0604030504040204" pitchFamily="34" charset="0"/>
              <a:cs typeface="TH SarabunPSK" pitchFamily="34" charset="-34"/>
            </a:endParaRPr>
          </a:p>
          <a:p>
            <a:pPr lvl="1"/>
            <a:r>
              <a:rPr lang="th-TH" dirty="0" smtClean="0">
                <a:latin typeface="TH SarabunPSK" pitchFamily="34" charset="-34"/>
                <a:ea typeface="Tahoma" panose="020B0604030504040204" pitchFamily="34" charset="0"/>
                <a:cs typeface="TH SarabunPSK" pitchFamily="34" charset="-34"/>
              </a:rPr>
              <a:t>การจัดซื้อ</a:t>
            </a:r>
            <a:endParaRPr lang="en-GB" dirty="0">
              <a:latin typeface="TH SarabunPSK" pitchFamily="34" charset="-34"/>
              <a:ea typeface="Tahoma" panose="020B0604030504040204" pitchFamily="34" charset="0"/>
              <a:cs typeface="TH SarabunPSK" pitchFamily="34" charset="-34"/>
            </a:endParaRPr>
          </a:p>
          <a:p>
            <a:r>
              <a:rPr lang="th-TH" sz="2400" dirty="0" smtClean="0">
                <a:latin typeface="TH SarabunPSK" pitchFamily="34" charset="-34"/>
                <a:ea typeface="Tahoma" panose="020B0604030504040204" pitchFamily="34" charset="0"/>
                <a:cs typeface="TH SarabunPSK" pitchFamily="34" charset="-34"/>
              </a:rPr>
              <a:t>ถ้าทำไม่ได้</a:t>
            </a:r>
            <a:endParaRPr lang="en-GB" sz="2400" dirty="0">
              <a:latin typeface="TH SarabunPSK" pitchFamily="34" charset="-34"/>
              <a:ea typeface="Tahoma" panose="020B0604030504040204" pitchFamily="34" charset="0"/>
              <a:cs typeface="TH SarabunPSK" pitchFamily="34" charset="-34"/>
            </a:endParaRPr>
          </a:p>
          <a:p>
            <a:pPr lvl="1"/>
            <a:r>
              <a:rPr lang="th-TH" dirty="0" smtClean="0">
                <a:latin typeface="TH SarabunPSK" pitchFamily="34" charset="-34"/>
                <a:ea typeface="Tahoma" panose="020B0604030504040204" pitchFamily="34" charset="0"/>
                <a:cs typeface="TH SarabunPSK" pitchFamily="34" charset="-34"/>
              </a:rPr>
              <a:t>การเสริมสร้างศักยภาพ</a:t>
            </a:r>
            <a:endParaRPr lang="en-GB" dirty="0">
              <a:latin typeface="TH SarabunPSK" pitchFamily="34" charset="-34"/>
              <a:ea typeface="Tahoma" panose="020B0604030504040204" pitchFamily="34" charset="0"/>
              <a:cs typeface="TH SarabunPSK" pitchFamily="34" charset="-34"/>
            </a:endParaRPr>
          </a:p>
          <a:p>
            <a:pPr lvl="1"/>
            <a:r>
              <a:rPr lang="th-TH" dirty="0" smtClean="0">
                <a:latin typeface="TH SarabunPSK" pitchFamily="34" charset="-34"/>
                <a:ea typeface="Tahoma" panose="020B0604030504040204" pitchFamily="34" charset="0"/>
                <a:cs typeface="TH SarabunPSK" pitchFamily="34" charset="-34"/>
              </a:rPr>
              <a:t>อาจจะจ้างผู้ดำเนินการจากภายนอก</a:t>
            </a:r>
            <a:endParaRPr lang="en-GB" dirty="0">
              <a:latin typeface="TH SarabunPSK" pitchFamily="34" charset="-34"/>
              <a:ea typeface="Tahoma" panose="020B0604030504040204" pitchFamily="34" charset="0"/>
              <a:cs typeface="TH SarabunPSK" pitchFamily="34" charset="-34"/>
            </a:endParaRPr>
          </a:p>
          <a:p>
            <a:r>
              <a:rPr lang="th-TH" sz="2400" dirty="0" smtClean="0">
                <a:latin typeface="TH SarabunPSK" pitchFamily="34" charset="-34"/>
                <a:ea typeface="Tahoma" panose="020B0604030504040204" pitchFamily="34" charset="0"/>
                <a:cs typeface="TH SarabunPSK" pitchFamily="34" charset="-34"/>
              </a:rPr>
              <a:t>ทักษะที่ต่างกันในแต่ละช่วงเวลา</a:t>
            </a:r>
            <a:endParaRPr lang="en-GB" sz="2400" dirty="0">
              <a:latin typeface="TH SarabunPSK" pitchFamily="34" charset="-34"/>
              <a:ea typeface="Tahoma" panose="020B0604030504040204" pitchFamily="34" charset="0"/>
              <a:cs typeface="TH SarabunPSK" pitchFamily="34" charset="-34"/>
            </a:endParaRPr>
          </a:p>
          <a:p>
            <a:pPr lvl="1"/>
            <a:r>
              <a:rPr lang="th-TH" dirty="0" smtClean="0">
                <a:latin typeface="TH SarabunPSK" pitchFamily="34" charset="-34"/>
                <a:ea typeface="Tahoma" panose="020B0604030504040204" pitchFamily="34" charset="0"/>
                <a:cs typeface="TH SarabunPSK" pitchFamily="34" charset="-34"/>
              </a:rPr>
              <a:t>พัฒนานโยบายและแผนการดำเนินงาน</a:t>
            </a:r>
            <a:endParaRPr lang="en-GB" dirty="0">
              <a:latin typeface="TH SarabunPSK" pitchFamily="34" charset="-34"/>
              <a:ea typeface="Tahoma" panose="020B0604030504040204" pitchFamily="34" charset="0"/>
              <a:cs typeface="TH SarabunPSK" pitchFamily="34" charset="-34"/>
            </a:endParaRPr>
          </a:p>
          <a:p>
            <a:pPr lvl="1"/>
            <a:r>
              <a:rPr lang="th-TH" dirty="0" smtClean="0">
                <a:latin typeface="TH SarabunPSK" pitchFamily="34" charset="-34"/>
                <a:ea typeface="Tahoma" panose="020B0604030504040204" pitchFamily="34" charset="0"/>
                <a:cs typeface="TH SarabunPSK" pitchFamily="34" charset="-34"/>
              </a:rPr>
              <a:t>ทบทวนเอกสาร การทำแผนผังห่วงโซ่อุปทาน</a:t>
            </a:r>
            <a:endParaRPr lang="en-GB" dirty="0">
              <a:latin typeface="TH SarabunPSK" pitchFamily="34" charset="-34"/>
              <a:ea typeface="Tahoma" panose="020B0604030504040204" pitchFamily="34" charset="0"/>
              <a:cs typeface="TH SarabunPSK" pitchFamily="34" charset="-34"/>
            </a:endParaRPr>
          </a:p>
          <a:p>
            <a:pPr lvl="1"/>
            <a:r>
              <a:rPr lang="th-TH" dirty="0" smtClean="0">
                <a:latin typeface="TH SarabunPSK" pitchFamily="34" charset="-34"/>
                <a:ea typeface="Tahoma" panose="020B0604030504040204" pitchFamily="34" charset="0"/>
                <a:cs typeface="TH SarabunPSK" pitchFamily="34" charset="-34"/>
              </a:rPr>
              <a:t>ทำการประเมิน ตรวจสอบของผู้ผลิต และจัดหาวัตถุดิบและสินค้า</a:t>
            </a:r>
            <a:endParaRPr lang="en-GB" dirty="0">
              <a:latin typeface="TH SarabunPSK" pitchFamily="34" charset="-34"/>
              <a:cs typeface="TH SarabunPSK" pitchFamily="34" charset="-34"/>
            </a:endParaRPr>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pPr/>
              <a:t>23</a:t>
            </a:fld>
            <a:endParaRPr lang="zh-TW" altLang="en-US"/>
          </a:p>
        </p:txBody>
      </p:sp>
    </p:spTree>
    <p:extLst>
      <p:ext uri="{BB962C8B-B14F-4D97-AF65-F5344CB8AC3E}">
        <p14:creationId xmlns:p14="http://schemas.microsoft.com/office/powerpoint/2010/main" val="402904376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3348" y="1324302"/>
            <a:ext cx="10515600" cy="759331"/>
          </a:xfrm>
        </p:spPr>
        <p:txBody>
          <a:bodyPr>
            <a:normAutofit/>
          </a:bodyPr>
          <a:lstStyle/>
          <a:p>
            <a:r>
              <a:rPr lang="th-TH" sz="4000" dirty="0" smtClean="0">
                <a:solidFill>
                  <a:srgbClr val="006600"/>
                </a:solidFill>
                <a:latin typeface="TH SarabunPSK" pitchFamily="34" charset="-34"/>
                <a:cs typeface="TH SarabunPSK" pitchFamily="34" charset="-34"/>
              </a:rPr>
              <a:t>การรายงานและติดตามเฝ้าระวัง</a:t>
            </a:r>
            <a:endParaRPr lang="en-GB" sz="4000" dirty="0">
              <a:solidFill>
                <a:srgbClr val="006600"/>
              </a:solidFill>
              <a:latin typeface="TH SarabunPSK" pitchFamily="34" charset="-34"/>
              <a:cs typeface="TH SarabunPSK" pitchFamily="34" charset="-34"/>
            </a:endParaRPr>
          </a:p>
        </p:txBody>
      </p:sp>
      <p:sp>
        <p:nvSpPr>
          <p:cNvPr id="3" name="Content Placeholder 2"/>
          <p:cNvSpPr>
            <a:spLocks noGrp="1"/>
          </p:cNvSpPr>
          <p:nvPr>
            <p:ph idx="1"/>
          </p:nvPr>
        </p:nvSpPr>
        <p:spPr>
          <a:xfrm>
            <a:off x="343348" y="2149474"/>
            <a:ext cx="11558842" cy="4525963"/>
          </a:xfrm>
        </p:spPr>
        <p:txBody>
          <a:bodyPr>
            <a:normAutofit/>
          </a:bodyPr>
          <a:lstStyle/>
          <a:p>
            <a:pPr marL="347663" indent="-336550">
              <a:lnSpc>
                <a:spcPct val="100000"/>
              </a:lnSpc>
            </a:pPr>
            <a:r>
              <a:rPr lang="th-TH" sz="3200" dirty="0" smtClean="0">
                <a:latin typeface="TH SarabunPSK" pitchFamily="34" charset="-34"/>
                <a:ea typeface="Tahoma" panose="020B0604030504040204" pitchFamily="34" charset="0"/>
                <a:cs typeface="TH SarabunPSK" pitchFamily="34" charset="-34"/>
              </a:rPr>
              <a:t>นโยบายที่จะสำเร็จได้จะต้องมีการรายงานผลงานว่าตามเป้าหมายหรือไม่</a:t>
            </a:r>
            <a:endParaRPr lang="en-GB" sz="3200" dirty="0" smtClean="0">
              <a:latin typeface="TH SarabunPSK" pitchFamily="34" charset="-34"/>
              <a:ea typeface="Tahoma" panose="020B0604030504040204" pitchFamily="34" charset="0"/>
              <a:cs typeface="TH SarabunPSK" pitchFamily="34" charset="-34"/>
            </a:endParaRPr>
          </a:p>
          <a:p>
            <a:pPr marL="347663" indent="-336550">
              <a:lnSpc>
                <a:spcPct val="100000"/>
              </a:lnSpc>
            </a:pPr>
            <a:r>
              <a:rPr lang="th-TH" sz="3200" dirty="0" smtClean="0">
                <a:latin typeface="TH SarabunPSK" pitchFamily="34" charset="-34"/>
                <a:ea typeface="Tahoma" panose="020B0604030504040204" pitchFamily="34" charset="0"/>
                <a:cs typeface="TH SarabunPSK" pitchFamily="34" charset="-34"/>
              </a:rPr>
              <a:t>รายงานผลงานอย่างสม่ำเสมอ</a:t>
            </a:r>
            <a:endParaRPr lang="en-GB" sz="3200" dirty="0" smtClean="0">
              <a:latin typeface="TH SarabunPSK" pitchFamily="34" charset="-34"/>
              <a:ea typeface="Tahoma" panose="020B0604030504040204" pitchFamily="34" charset="0"/>
              <a:cs typeface="TH SarabunPSK" pitchFamily="34" charset="-34"/>
            </a:endParaRPr>
          </a:p>
          <a:p>
            <a:pPr marL="347663" indent="-336550">
              <a:lnSpc>
                <a:spcPct val="100000"/>
              </a:lnSpc>
            </a:pPr>
            <a:r>
              <a:rPr lang="th-TH" sz="3200" dirty="0" smtClean="0">
                <a:latin typeface="TH SarabunPSK" pitchFamily="34" charset="-34"/>
                <a:ea typeface="Tahoma" panose="020B0604030504040204" pitchFamily="34" charset="0"/>
                <a:cs typeface="TH SarabunPSK" pitchFamily="34" charset="-34"/>
              </a:rPr>
              <a:t>ทบทวนระบบการสอบทานธุรกิจ (</a:t>
            </a:r>
            <a:r>
              <a:rPr lang="en-US" sz="3200" dirty="0" smtClean="0">
                <a:latin typeface="TH SarabunPSK" pitchFamily="34" charset="-34"/>
                <a:ea typeface="Tahoma" panose="020B0604030504040204" pitchFamily="34" charset="0"/>
                <a:cs typeface="TH SarabunPSK" pitchFamily="34" charset="-34"/>
              </a:rPr>
              <a:t>D</a:t>
            </a:r>
            <a:r>
              <a:rPr lang="en-GB" sz="3200" dirty="0" err="1" smtClean="0">
                <a:latin typeface="TH SarabunPSK" pitchFamily="34" charset="-34"/>
                <a:ea typeface="Tahoma" panose="020B0604030504040204" pitchFamily="34" charset="0"/>
                <a:cs typeface="TH SarabunPSK" pitchFamily="34" charset="-34"/>
              </a:rPr>
              <a:t>ue</a:t>
            </a:r>
            <a:r>
              <a:rPr lang="en-GB" sz="3200" dirty="0" smtClean="0">
                <a:latin typeface="TH SarabunPSK" pitchFamily="34" charset="-34"/>
                <a:ea typeface="Tahoma" panose="020B0604030504040204" pitchFamily="34" charset="0"/>
                <a:cs typeface="TH SarabunPSK" pitchFamily="34" charset="-34"/>
              </a:rPr>
              <a:t> Diligence System)</a:t>
            </a:r>
          </a:p>
          <a:p>
            <a:pPr marL="347663" indent="-336550">
              <a:lnSpc>
                <a:spcPct val="100000"/>
              </a:lnSpc>
            </a:pPr>
            <a:r>
              <a:rPr lang="th-TH" sz="3200" dirty="0" smtClean="0">
                <a:latin typeface="TH SarabunPSK" pitchFamily="34" charset="-34"/>
                <a:ea typeface="Tahoma" panose="020B0604030504040204" pitchFamily="34" charset="0"/>
                <a:cs typeface="TH SarabunPSK" pitchFamily="34" charset="-34"/>
              </a:rPr>
              <a:t>การทบทวนการจัดการ และการปรับปรุงนโยบาย</a:t>
            </a:r>
            <a:endParaRPr lang="en-GB" sz="3200" dirty="0" smtClean="0">
              <a:latin typeface="TH SarabunPSK" pitchFamily="34" charset="-34"/>
              <a:ea typeface="Tahoma" panose="020B0604030504040204" pitchFamily="34" charset="0"/>
              <a:cs typeface="TH SarabunPSK" pitchFamily="34" charset="-34"/>
            </a:endParaRPr>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pPr/>
              <a:t>24</a:t>
            </a:fld>
            <a:endParaRPr lang="zh-TW" altLang="en-US"/>
          </a:p>
        </p:txBody>
      </p:sp>
    </p:spTree>
    <p:extLst>
      <p:ext uri="{BB962C8B-B14F-4D97-AF65-F5344CB8AC3E}">
        <p14:creationId xmlns:p14="http://schemas.microsoft.com/office/powerpoint/2010/main" val="70038653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eck 5"/>
          <p:cNvSpPr/>
          <p:nvPr/>
        </p:nvSpPr>
        <p:spPr>
          <a:xfrm>
            <a:off x="1" y="180221"/>
            <a:ext cx="12191999" cy="1608826"/>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de-DE">
              <a:solidFill>
                <a:prstClr val="black"/>
              </a:solidFill>
            </a:endParaRPr>
          </a:p>
        </p:txBody>
      </p:sp>
      <p:sp>
        <p:nvSpPr>
          <p:cNvPr id="3" name="Untertitel 2"/>
          <p:cNvSpPr>
            <a:spLocks noGrp="1"/>
          </p:cNvSpPr>
          <p:nvPr>
            <p:ph type="subTitle" idx="1"/>
          </p:nvPr>
        </p:nvSpPr>
        <p:spPr>
          <a:xfrm>
            <a:off x="464395" y="1919676"/>
            <a:ext cx="11360429" cy="3109525"/>
          </a:xfrm>
        </p:spPr>
        <p:txBody>
          <a:bodyPr>
            <a:noAutofit/>
          </a:bodyPr>
          <a:lstStyle/>
          <a:p>
            <a:r>
              <a:rPr lang="th-TH" dirty="0" smtClean="0">
                <a:latin typeface="TH SarabunPSK" pitchFamily="34" charset="-34"/>
                <a:cs typeface="TH SarabunPSK" pitchFamily="34" charset="-34"/>
              </a:rPr>
              <a:t>ข้อผิดพลาดทั้งในลักษณะข้อตกหล่น ความไม่ถูกต้อง หรือทัศนะที่แสดงไว้ในเอกสารฉบับนี้ถือเป็นความรับผิดชอบของผู้จัด โดยไม่จำเป็นต้องเป็นการนำเสนอทัศนะของ </a:t>
            </a:r>
            <a:r>
              <a:rPr lang="en-US" dirty="0" smtClean="0">
                <a:latin typeface="TH SarabunPSK" pitchFamily="34" charset="-34"/>
                <a:cs typeface="TH SarabunPSK" pitchFamily="34" charset="-34"/>
              </a:rPr>
              <a:t>BMZ </a:t>
            </a:r>
            <a:r>
              <a:rPr lang="th-TH" dirty="0" smtClean="0">
                <a:latin typeface="TH SarabunPSK" pitchFamily="34" charset="-34"/>
                <a:cs typeface="TH SarabunPSK" pitchFamily="34" charset="-34"/>
              </a:rPr>
              <a:t>แต่อย่างใด  ทั้งนี้อนุญาตให้ผู้จัดการประชุมสามารถดัดแปลงสื่อวัสดุต้นฉบับได้ตามความเหมาะสม</a:t>
            </a:r>
          </a:p>
          <a:p>
            <a:r>
              <a:rPr lang="th-TH" dirty="0" smtClean="0">
                <a:latin typeface="TH SarabunPSK" pitchFamily="34" charset="-34"/>
                <a:cs typeface="TH SarabunPSK" pitchFamily="34" charset="-34"/>
              </a:rPr>
              <a:t>สามารถดาวน์โหลดสื่อวัสดุได้ที่ </a:t>
            </a:r>
            <a:r>
              <a:rPr lang="en-US" dirty="0">
                <a:solidFill>
                  <a:srgbClr val="C00000"/>
                </a:solidFill>
                <a:latin typeface="TH SarabunPSK" pitchFamily="34" charset="-34"/>
                <a:cs typeface="TH SarabunPSK" pitchFamily="34" charset="-34"/>
              </a:rPr>
              <a:t>http://capacity4dev.ec.europa.eu/public-flegt/blog/new-training-material-eu-timber-regulation-and-flegt</a:t>
            </a:r>
            <a:r>
              <a:rPr lang="en-US" dirty="0" smtClean="0">
                <a:latin typeface="TH SarabunPSK" pitchFamily="34" charset="-34"/>
                <a:cs typeface="TH SarabunPSK" pitchFamily="34" charset="-34"/>
              </a:rPr>
              <a:t>.</a:t>
            </a:r>
            <a:endParaRPr lang="de-DE" dirty="0">
              <a:latin typeface="TH SarabunPSK" pitchFamily="34" charset="-34"/>
              <a:cs typeface="TH SarabunPSK" pitchFamily="34" charset="-34"/>
            </a:endParaRPr>
          </a:p>
        </p:txBody>
      </p:sp>
      <p:sp>
        <p:nvSpPr>
          <p:cNvPr id="4" name="Textfeld 3"/>
          <p:cNvSpPr txBox="1"/>
          <p:nvPr/>
        </p:nvSpPr>
        <p:spPr>
          <a:xfrm>
            <a:off x="503584" y="434609"/>
            <a:ext cx="9058427" cy="1138773"/>
          </a:xfrm>
          <a:prstGeom prst="rect">
            <a:avLst/>
          </a:prstGeom>
          <a:solidFill>
            <a:schemeClr val="bg1"/>
          </a:solidFill>
        </p:spPr>
        <p:txBody>
          <a:bodyPr wrap="square" rtlCol="0">
            <a:spAutoFit/>
          </a:bodyPr>
          <a:lstStyle/>
          <a:p>
            <a:r>
              <a:rPr lang="th-TH" sz="2400" dirty="0" smtClean="0">
                <a:latin typeface="TH SarabunPSK" pitchFamily="34" charset="-34"/>
                <a:cs typeface="TH SarabunPSK" pitchFamily="34" charset="-34"/>
              </a:rPr>
              <a:t>สื่อวัสดุสำหรับการฝึกอบรมนี้ได้รับการการสนับสนุนทางการเงินจากกระทรวงสหพันธ์เยอรมันด้านความร่วมมือทางเศรษฐกิจและการพัฒนา </a:t>
            </a:r>
            <a:r>
              <a:rPr lang="th-TH" sz="2000" dirty="0" smtClean="0">
                <a:latin typeface="TH SarabunPSK" pitchFamily="34" charset="-34"/>
                <a:cs typeface="TH SarabunPSK" pitchFamily="34" charset="-34"/>
              </a:rPr>
              <a:t>(</a:t>
            </a:r>
            <a:r>
              <a:rPr lang="en-US" sz="2000" dirty="0" smtClean="0">
                <a:latin typeface="TH SarabunPSK" pitchFamily="34" charset="-34"/>
                <a:cs typeface="TH SarabunPSK" pitchFamily="34" charset="-34"/>
              </a:rPr>
              <a:t>German Federal Ministry for Economic Cooperation and Development : BMZ)</a:t>
            </a:r>
            <a:endParaRPr lang="en-US" sz="2400" dirty="0" smtClean="0">
              <a:latin typeface="TH SarabunPSK" pitchFamily="34" charset="-34"/>
              <a:cs typeface="TH SarabunPSK" pitchFamily="34" charset="-34"/>
            </a:endParaRPr>
          </a:p>
        </p:txBody>
      </p:sp>
      <p:pic>
        <p:nvPicPr>
          <p:cNvPr id="5"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674089" y="339245"/>
            <a:ext cx="2385389" cy="13295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81688550"/>
      </p:ext>
    </p:extLst>
  </p:cSld>
  <p:clrMapOvr>
    <a:masterClrMapping/>
  </p:clrMapOvr>
  <p:transition>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Connector 8"/>
          <p:cNvCxnSpPr>
            <a:stCxn id="5" idx="2"/>
          </p:cNvCxnSpPr>
          <p:nvPr/>
        </p:nvCxnSpPr>
        <p:spPr bwMode="auto">
          <a:xfrm>
            <a:off x="1590329" y="2968698"/>
            <a:ext cx="0" cy="537155"/>
          </a:xfrm>
          <a:prstGeom prst="line">
            <a:avLst/>
          </a:prstGeom>
          <a:solidFill>
            <a:schemeClr val="accent1"/>
          </a:solidFill>
          <a:ln w="38100" cap="flat" cmpd="sng" algn="ctr">
            <a:solidFill>
              <a:schemeClr val="tx1"/>
            </a:solidFill>
            <a:prstDash val="solid"/>
            <a:round/>
            <a:headEnd type="none" w="med" len="med"/>
            <a:tailEnd type="none" w="med" len="med"/>
          </a:ln>
          <a:effectLst/>
        </p:spPr>
      </p:cxnSp>
      <p:cxnSp>
        <p:nvCxnSpPr>
          <p:cNvPr id="14" name="Straight Connector 13"/>
          <p:cNvCxnSpPr>
            <a:stCxn id="7" idx="2"/>
          </p:cNvCxnSpPr>
          <p:nvPr/>
        </p:nvCxnSpPr>
        <p:spPr bwMode="auto">
          <a:xfrm>
            <a:off x="6013873" y="2627619"/>
            <a:ext cx="0" cy="1050504"/>
          </a:xfrm>
          <a:prstGeom prst="line">
            <a:avLst/>
          </a:prstGeom>
          <a:solidFill>
            <a:schemeClr val="accent1"/>
          </a:solidFill>
          <a:ln w="38100" cap="flat" cmpd="sng" algn="ctr">
            <a:solidFill>
              <a:schemeClr val="tx1"/>
            </a:solidFill>
            <a:prstDash val="solid"/>
            <a:round/>
            <a:headEnd type="none" w="med" len="med"/>
            <a:tailEnd type="none" w="med" len="med"/>
          </a:ln>
          <a:effectLst/>
        </p:spPr>
      </p:cxnSp>
      <p:sp>
        <p:nvSpPr>
          <p:cNvPr id="2" name="Title 1"/>
          <p:cNvSpPr>
            <a:spLocks noGrp="1"/>
          </p:cNvSpPr>
          <p:nvPr>
            <p:ph type="title"/>
          </p:nvPr>
        </p:nvSpPr>
        <p:spPr>
          <a:xfrm>
            <a:off x="343348" y="1110770"/>
            <a:ext cx="10515600" cy="1325563"/>
          </a:xfrm>
        </p:spPr>
        <p:txBody>
          <a:bodyPr>
            <a:normAutofit/>
          </a:bodyPr>
          <a:lstStyle/>
          <a:p>
            <a:r>
              <a:rPr lang="th-TH" sz="4000" dirty="0" smtClean="0">
                <a:solidFill>
                  <a:srgbClr val="006600"/>
                </a:solidFill>
                <a:latin typeface="TH SarabunPSK" pitchFamily="34" charset="-34"/>
                <a:cs typeface="TH SarabunPSK" pitchFamily="34" charset="-34"/>
              </a:rPr>
              <a:t>การลงมือปฏิบัติตามโครงการ</a:t>
            </a:r>
            <a:endParaRPr lang="en-GB" sz="4000" dirty="0">
              <a:solidFill>
                <a:srgbClr val="006600"/>
              </a:solidFill>
              <a:latin typeface="TH SarabunPSK" pitchFamily="34" charset="-34"/>
              <a:cs typeface="TH SarabunPSK" pitchFamily="34" charset="-34"/>
            </a:endParaRPr>
          </a:p>
        </p:txBody>
      </p:sp>
      <p:sp>
        <p:nvSpPr>
          <p:cNvPr id="4" name="TextBox 3"/>
          <p:cNvSpPr txBox="1"/>
          <p:nvPr/>
        </p:nvSpPr>
        <p:spPr>
          <a:xfrm>
            <a:off x="343348" y="3429000"/>
            <a:ext cx="3168352" cy="1569660"/>
          </a:xfrm>
          <a:prstGeom prst="rect">
            <a:avLst/>
          </a:prstGeom>
          <a:solidFill>
            <a:schemeClr val="accent1">
              <a:lumMod val="60000"/>
              <a:lumOff val="40000"/>
            </a:schemeClr>
          </a:solidFill>
          <a:ln>
            <a:solidFill>
              <a:schemeClr val="bg1"/>
            </a:solidFill>
          </a:ln>
        </p:spPr>
        <p:txBody>
          <a:bodyPr wrap="square" rtlCol="0">
            <a:spAutoFit/>
          </a:bodyPr>
          <a:lstStyle/>
          <a:p>
            <a:r>
              <a:rPr lang="th-TH" sz="2400" b="1" dirty="0" smtClean="0">
                <a:latin typeface="TH SarabunPSK" pitchFamily="34" charset="-34"/>
                <a:cs typeface="TH SarabunPSK" pitchFamily="34" charset="-34"/>
              </a:rPr>
              <a:t>ระบบการสอบทานธุรกิจ</a:t>
            </a:r>
            <a:endParaRPr lang="en-GB" sz="2400" b="1" dirty="0">
              <a:latin typeface="TH SarabunPSK" pitchFamily="34" charset="-34"/>
              <a:cs typeface="TH SarabunPSK" pitchFamily="34" charset="-34"/>
            </a:endParaRPr>
          </a:p>
          <a:p>
            <a:pPr marL="457200" indent="-457200">
              <a:buFont typeface="+mj-lt"/>
              <a:buAutoNum type="arabicPeriod"/>
            </a:pPr>
            <a:r>
              <a:rPr lang="th-TH" sz="2400" dirty="0" smtClean="0">
                <a:latin typeface="TH SarabunPSK" pitchFamily="34" charset="-34"/>
                <a:ea typeface="Tahoma" panose="020B0604030504040204" pitchFamily="34" charset="0"/>
                <a:cs typeface="TH SarabunPSK" pitchFamily="34" charset="-34"/>
              </a:rPr>
              <a:t>เก็บรบรวมข้อมูล</a:t>
            </a:r>
            <a:endParaRPr lang="en-GB" sz="2400" dirty="0">
              <a:latin typeface="TH SarabunPSK" pitchFamily="34" charset="-34"/>
              <a:ea typeface="Tahoma" panose="020B0604030504040204" pitchFamily="34" charset="0"/>
              <a:cs typeface="TH SarabunPSK" pitchFamily="34" charset="-34"/>
            </a:endParaRPr>
          </a:p>
          <a:p>
            <a:pPr marL="457200" indent="-457200">
              <a:buFont typeface="+mj-lt"/>
              <a:buAutoNum type="arabicPeriod"/>
            </a:pPr>
            <a:r>
              <a:rPr lang="th-TH" sz="2400" dirty="0" smtClean="0">
                <a:latin typeface="TH SarabunPSK" pitchFamily="34" charset="-34"/>
                <a:ea typeface="Tahoma" panose="020B0604030504040204" pitchFamily="34" charset="0"/>
                <a:cs typeface="TH SarabunPSK" pitchFamily="34" charset="-34"/>
              </a:rPr>
              <a:t>ประเมินความเสี่ยง</a:t>
            </a:r>
            <a:endParaRPr lang="en-GB" sz="2400" dirty="0">
              <a:latin typeface="TH SarabunPSK" pitchFamily="34" charset="-34"/>
              <a:ea typeface="Tahoma" panose="020B0604030504040204" pitchFamily="34" charset="0"/>
              <a:cs typeface="TH SarabunPSK" pitchFamily="34" charset="-34"/>
            </a:endParaRPr>
          </a:p>
          <a:p>
            <a:pPr marL="457200" indent="-457200">
              <a:buFont typeface="+mj-lt"/>
              <a:buAutoNum type="arabicPeriod"/>
            </a:pPr>
            <a:r>
              <a:rPr lang="th-TH" sz="2400" dirty="0" smtClean="0">
                <a:latin typeface="TH SarabunPSK" pitchFamily="34" charset="-34"/>
                <a:ea typeface="Tahoma" panose="020B0604030504040204" pitchFamily="34" charset="0"/>
                <a:cs typeface="TH SarabunPSK" pitchFamily="34" charset="-34"/>
              </a:rPr>
              <a:t>ลดทอนความเสี่ยง</a:t>
            </a:r>
            <a:endParaRPr lang="en-GB" sz="2400" dirty="0">
              <a:latin typeface="TH SarabunPSK" pitchFamily="34" charset="-34"/>
              <a:ea typeface="Tahoma" panose="020B0604030504040204" pitchFamily="34" charset="0"/>
              <a:cs typeface="TH SarabunPSK" pitchFamily="34" charset="-34"/>
            </a:endParaRPr>
          </a:p>
        </p:txBody>
      </p:sp>
      <p:sp>
        <p:nvSpPr>
          <p:cNvPr id="5" name="TextBox 4"/>
          <p:cNvSpPr txBox="1"/>
          <p:nvPr/>
        </p:nvSpPr>
        <p:spPr>
          <a:xfrm>
            <a:off x="438201" y="2137701"/>
            <a:ext cx="2304256" cy="830997"/>
          </a:xfrm>
          <a:prstGeom prst="rect">
            <a:avLst/>
          </a:prstGeom>
          <a:solidFill>
            <a:schemeClr val="accent1">
              <a:lumMod val="60000"/>
              <a:lumOff val="40000"/>
            </a:schemeClr>
          </a:solidFill>
          <a:ln>
            <a:solidFill>
              <a:schemeClr val="bg1"/>
            </a:solidFill>
          </a:ln>
        </p:spPr>
        <p:txBody>
          <a:bodyPr wrap="square" rtlCol="0">
            <a:spAutoFit/>
          </a:bodyPr>
          <a:lstStyle/>
          <a:p>
            <a:pPr algn="ctr"/>
            <a:r>
              <a:rPr lang="th-TH" sz="2400" dirty="0" smtClean="0">
                <a:latin typeface="TH SarabunPSK" pitchFamily="34" charset="-34"/>
                <a:ea typeface="Tahoma" panose="020B0604030504040204" pitchFamily="34" charset="0"/>
                <a:cs typeface="TH SarabunPSK" pitchFamily="34" charset="-34"/>
              </a:rPr>
              <a:t>ทำงานร่วมกับผู้ผลิตและจัดหา</a:t>
            </a:r>
            <a:endParaRPr lang="en-GB" sz="2400" dirty="0">
              <a:latin typeface="TH SarabunPSK" pitchFamily="34" charset="-34"/>
              <a:ea typeface="Tahoma" panose="020B0604030504040204" pitchFamily="34" charset="0"/>
              <a:cs typeface="TH SarabunPSK" pitchFamily="34" charset="-34"/>
            </a:endParaRPr>
          </a:p>
        </p:txBody>
      </p:sp>
      <p:sp>
        <p:nvSpPr>
          <p:cNvPr id="6" name="TextBox 5"/>
          <p:cNvSpPr txBox="1"/>
          <p:nvPr/>
        </p:nvSpPr>
        <p:spPr>
          <a:xfrm>
            <a:off x="4467069" y="3434225"/>
            <a:ext cx="3202133" cy="1938992"/>
          </a:xfrm>
          <a:prstGeom prst="rect">
            <a:avLst/>
          </a:prstGeom>
          <a:solidFill>
            <a:schemeClr val="accent1">
              <a:lumMod val="60000"/>
              <a:lumOff val="40000"/>
            </a:schemeClr>
          </a:solidFill>
          <a:ln>
            <a:solidFill>
              <a:schemeClr val="bg1"/>
            </a:solidFill>
          </a:ln>
        </p:spPr>
        <p:txBody>
          <a:bodyPr wrap="square" rtlCol="0">
            <a:spAutoFit/>
          </a:bodyPr>
          <a:lstStyle/>
          <a:p>
            <a:pPr marL="457200" indent="-457200">
              <a:buFont typeface="+mj-lt"/>
              <a:buAutoNum type="arabicPeriod" startAt="4"/>
            </a:pPr>
            <a:r>
              <a:rPr lang="th-TH" sz="2400" dirty="0" smtClean="0">
                <a:latin typeface="TH SarabunPSK" pitchFamily="34" charset="-34"/>
                <a:ea typeface="Tahoma" panose="020B0604030504040204" pitchFamily="34" charset="0"/>
                <a:cs typeface="TH SarabunPSK" pitchFamily="34" charset="-34"/>
              </a:rPr>
              <a:t>จัดลำดับความสำคัญ</a:t>
            </a:r>
            <a:endParaRPr lang="en-GB" sz="2400" dirty="0" smtClean="0">
              <a:latin typeface="TH SarabunPSK" pitchFamily="34" charset="-34"/>
              <a:ea typeface="Tahoma" panose="020B0604030504040204" pitchFamily="34" charset="0"/>
              <a:cs typeface="TH SarabunPSK" pitchFamily="34" charset="-34"/>
            </a:endParaRPr>
          </a:p>
          <a:p>
            <a:pPr marL="457200" indent="-457200">
              <a:buFont typeface="+mj-lt"/>
              <a:buAutoNum type="arabicPeriod" startAt="4"/>
            </a:pPr>
            <a:r>
              <a:rPr lang="th-TH" sz="2400" dirty="0" smtClean="0">
                <a:latin typeface="TH SarabunPSK" pitchFamily="34" charset="-34"/>
                <a:ea typeface="Tahoma" panose="020B0604030504040204" pitchFamily="34" charset="0"/>
                <a:cs typeface="TH SarabunPSK" pitchFamily="34" charset="-34"/>
              </a:rPr>
              <a:t>ความรับผิดชอบ </a:t>
            </a:r>
            <a:r>
              <a:rPr lang="en-US" sz="2400" dirty="0" smtClean="0">
                <a:latin typeface="TH SarabunPSK" pitchFamily="34" charset="-34"/>
                <a:ea typeface="Tahoma" panose="020B0604030504040204" pitchFamily="34" charset="0"/>
                <a:cs typeface="TH SarabunPSK" pitchFamily="34" charset="-34"/>
              </a:rPr>
              <a:t>/</a:t>
            </a:r>
            <a:r>
              <a:rPr lang="th-TH" sz="2400" dirty="0" smtClean="0">
                <a:latin typeface="TH SarabunPSK" pitchFamily="34" charset="-34"/>
                <a:ea typeface="Tahoma" panose="020B0604030504040204" pitchFamily="34" charset="0"/>
                <a:cs typeface="TH SarabunPSK" pitchFamily="34" charset="-34"/>
              </a:rPr>
              <a:t>การฝึกอบรม</a:t>
            </a:r>
            <a:endParaRPr lang="en-GB" sz="2400" dirty="0" smtClean="0">
              <a:latin typeface="TH SarabunPSK" pitchFamily="34" charset="-34"/>
              <a:ea typeface="Tahoma" panose="020B0604030504040204" pitchFamily="34" charset="0"/>
              <a:cs typeface="TH SarabunPSK" pitchFamily="34" charset="-34"/>
            </a:endParaRPr>
          </a:p>
          <a:p>
            <a:pPr marL="457200" indent="-457200">
              <a:buFont typeface="+mj-lt"/>
              <a:buAutoNum type="arabicPeriod" startAt="4"/>
            </a:pPr>
            <a:r>
              <a:rPr lang="th-TH" sz="2400" dirty="0" smtClean="0">
                <a:latin typeface="TH SarabunPSK" pitchFamily="34" charset="-34"/>
                <a:ea typeface="Tahoma" panose="020B0604030504040204" pitchFamily="34" charset="0"/>
                <a:cs typeface="TH SarabunPSK" pitchFamily="34" charset="-34"/>
              </a:rPr>
              <a:t>การรายงาน</a:t>
            </a:r>
            <a:r>
              <a:rPr lang="en-US" sz="2400" dirty="0" smtClean="0">
                <a:latin typeface="TH SarabunPSK" pitchFamily="34" charset="-34"/>
                <a:ea typeface="Tahoma" panose="020B0604030504040204" pitchFamily="34" charset="0"/>
                <a:cs typeface="TH SarabunPSK" pitchFamily="34" charset="-34"/>
              </a:rPr>
              <a:t> /</a:t>
            </a:r>
            <a:r>
              <a:rPr lang="th-TH" sz="2400" dirty="0" smtClean="0">
                <a:latin typeface="TH SarabunPSK" pitchFamily="34" charset="-34"/>
                <a:ea typeface="Tahoma" panose="020B0604030504040204" pitchFamily="34" charset="0"/>
                <a:cs typeface="TH SarabunPSK" pitchFamily="34" charset="-34"/>
              </a:rPr>
              <a:t>การตรวจ</a:t>
            </a:r>
            <a:endParaRPr lang="en-GB" sz="2400" dirty="0">
              <a:latin typeface="TH SarabunPSK" pitchFamily="34" charset="-34"/>
              <a:ea typeface="Tahoma" panose="020B0604030504040204" pitchFamily="34" charset="0"/>
              <a:cs typeface="TH SarabunPSK" pitchFamily="34" charset="-34"/>
            </a:endParaRPr>
          </a:p>
        </p:txBody>
      </p:sp>
      <p:sp>
        <p:nvSpPr>
          <p:cNvPr id="7" name="TextBox 6"/>
          <p:cNvSpPr txBox="1"/>
          <p:nvPr/>
        </p:nvSpPr>
        <p:spPr>
          <a:xfrm>
            <a:off x="4645721" y="2165954"/>
            <a:ext cx="2736304" cy="461665"/>
          </a:xfrm>
          <a:prstGeom prst="rect">
            <a:avLst/>
          </a:prstGeom>
          <a:solidFill>
            <a:schemeClr val="accent1">
              <a:lumMod val="60000"/>
              <a:lumOff val="40000"/>
            </a:schemeClr>
          </a:solidFill>
          <a:ln>
            <a:solidFill>
              <a:schemeClr val="bg1"/>
            </a:solidFill>
          </a:ln>
        </p:spPr>
        <p:txBody>
          <a:bodyPr wrap="square" rtlCol="0">
            <a:spAutoFit/>
          </a:bodyPr>
          <a:lstStyle/>
          <a:p>
            <a:pPr algn="ctr"/>
            <a:r>
              <a:rPr lang="th-TH" sz="2400" dirty="0" smtClean="0">
                <a:latin typeface="TH SarabunPSK" pitchFamily="34" charset="-34"/>
                <a:ea typeface="Tahoma" panose="020B0604030504040204" pitchFamily="34" charset="0"/>
                <a:cs typeface="TH SarabunPSK" pitchFamily="34" charset="-34"/>
              </a:rPr>
              <a:t>ขั้นตอนภายใน</a:t>
            </a:r>
            <a:endParaRPr lang="en-GB" sz="2400" dirty="0">
              <a:latin typeface="TH SarabunPSK" pitchFamily="34" charset="-34"/>
              <a:ea typeface="Tahoma" panose="020B0604030504040204" pitchFamily="34" charset="0"/>
              <a:cs typeface="TH SarabunPSK" pitchFamily="34" charset="-34"/>
            </a:endParaRPr>
          </a:p>
        </p:txBody>
      </p:sp>
      <p:cxnSp>
        <p:nvCxnSpPr>
          <p:cNvPr id="18" name="Straight Arrow Connector 17"/>
          <p:cNvCxnSpPr/>
          <p:nvPr/>
        </p:nvCxnSpPr>
        <p:spPr bwMode="auto">
          <a:xfrm>
            <a:off x="3026914" y="2566595"/>
            <a:ext cx="1296144" cy="0"/>
          </a:xfrm>
          <a:prstGeom prst="straightConnector1">
            <a:avLst/>
          </a:prstGeom>
          <a:solidFill>
            <a:schemeClr val="accent1"/>
          </a:solidFill>
          <a:ln w="38100" cap="flat" cmpd="sng" algn="ctr">
            <a:solidFill>
              <a:schemeClr val="tx1"/>
            </a:solidFill>
            <a:prstDash val="solid"/>
            <a:round/>
            <a:headEnd type="arrow"/>
            <a:tailEnd type="arrow"/>
          </a:ln>
          <a:effectLst/>
        </p:spPr>
      </p:cxnSp>
      <p:sp>
        <p:nvSpPr>
          <p:cNvPr id="8" name="Oval 7"/>
          <p:cNvSpPr/>
          <p:nvPr/>
        </p:nvSpPr>
        <p:spPr>
          <a:xfrm>
            <a:off x="248012" y="2968698"/>
            <a:ext cx="3212706" cy="2407652"/>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p:cNvSpPr txBox="1"/>
          <p:nvPr/>
        </p:nvSpPr>
        <p:spPr>
          <a:xfrm>
            <a:off x="725659" y="5857224"/>
            <a:ext cx="1687017" cy="923330"/>
          </a:xfrm>
          <a:prstGeom prst="rect">
            <a:avLst/>
          </a:prstGeom>
          <a:solidFill>
            <a:schemeClr val="accent3">
              <a:lumMod val="60000"/>
              <a:lumOff val="40000"/>
            </a:schemeClr>
          </a:solidFill>
          <a:ln w="34925">
            <a:solidFill>
              <a:srgbClr val="92D050"/>
            </a:solidFill>
          </a:ln>
        </p:spPr>
        <p:txBody>
          <a:bodyPr wrap="square" rtlCol="0">
            <a:spAutoFit/>
          </a:bodyPr>
          <a:lstStyle/>
          <a:p>
            <a:pPr algn="ctr"/>
            <a:r>
              <a:rPr lang="th-TH" dirty="0" smtClean="0">
                <a:latin typeface="TH SarabunPSK" pitchFamily="34" charset="-34"/>
                <a:ea typeface="Tahoma" panose="020B0604030504040204" pitchFamily="34" charset="0"/>
                <a:cs typeface="TH SarabunPSK" pitchFamily="34" charset="-34"/>
              </a:rPr>
              <a:t>ตามความต้องการ ของ </a:t>
            </a:r>
            <a:r>
              <a:rPr lang="en-US" dirty="0" smtClean="0">
                <a:latin typeface="TH SarabunPSK" pitchFamily="34" charset="-34"/>
                <a:ea typeface="Tahoma" panose="020B0604030504040204" pitchFamily="34" charset="0"/>
                <a:cs typeface="TH SarabunPSK" pitchFamily="34" charset="-34"/>
              </a:rPr>
              <a:t>EUTR</a:t>
            </a:r>
            <a:endParaRPr lang="en-GB" dirty="0">
              <a:latin typeface="TH SarabunPSK" pitchFamily="34" charset="-34"/>
              <a:ea typeface="Tahoma" panose="020B0604030504040204" pitchFamily="34" charset="0"/>
              <a:cs typeface="TH SarabunPSK" pitchFamily="34" charset="-34"/>
            </a:endParaRPr>
          </a:p>
        </p:txBody>
      </p:sp>
      <p:sp>
        <p:nvSpPr>
          <p:cNvPr id="15" name="TextBox 14"/>
          <p:cNvSpPr txBox="1"/>
          <p:nvPr/>
        </p:nvSpPr>
        <p:spPr>
          <a:xfrm>
            <a:off x="4946754" y="5810489"/>
            <a:ext cx="1905330" cy="646331"/>
          </a:xfrm>
          <a:prstGeom prst="rect">
            <a:avLst/>
          </a:prstGeom>
          <a:solidFill>
            <a:schemeClr val="accent3">
              <a:lumMod val="60000"/>
              <a:lumOff val="40000"/>
            </a:schemeClr>
          </a:solidFill>
          <a:ln w="34925">
            <a:solidFill>
              <a:srgbClr val="92D050"/>
            </a:solidFill>
          </a:ln>
        </p:spPr>
        <p:txBody>
          <a:bodyPr wrap="square" rtlCol="0">
            <a:spAutoFit/>
          </a:bodyPr>
          <a:lstStyle/>
          <a:p>
            <a:pPr algn="ctr"/>
            <a:r>
              <a:rPr lang="th-TH" dirty="0" smtClean="0">
                <a:latin typeface="TH SarabunPSK" pitchFamily="34" charset="-34"/>
                <a:ea typeface="Tahoma" panose="020B0604030504040204" pitchFamily="34" charset="0"/>
                <a:cs typeface="TH SarabunPSK" pitchFamily="34" charset="-34"/>
              </a:rPr>
              <a:t>มากว่า</a:t>
            </a:r>
            <a:r>
              <a:rPr lang="en-US" dirty="0" smtClean="0">
                <a:latin typeface="TH SarabunPSK" pitchFamily="34" charset="-34"/>
                <a:ea typeface="Tahoma" panose="020B0604030504040204" pitchFamily="34" charset="0"/>
                <a:cs typeface="TH SarabunPSK" pitchFamily="34" charset="-34"/>
              </a:rPr>
              <a:t>EUTR</a:t>
            </a:r>
            <a:r>
              <a:rPr lang="th-TH" dirty="0" smtClean="0">
                <a:latin typeface="TH SarabunPSK" pitchFamily="34" charset="-34"/>
                <a:ea typeface="Tahoma" panose="020B0604030504040204" pitchFamily="34" charset="0"/>
                <a:cs typeface="TH SarabunPSK" pitchFamily="34" charset="-34"/>
              </a:rPr>
              <a:t>ต้องการ</a:t>
            </a:r>
            <a:endParaRPr lang="en-GB" dirty="0">
              <a:latin typeface="TH SarabunPSK" pitchFamily="34" charset="-34"/>
              <a:ea typeface="Tahoma" panose="020B0604030504040204" pitchFamily="34" charset="0"/>
              <a:cs typeface="TH SarabunPSK" pitchFamily="34" charset="-34"/>
            </a:endParaRPr>
          </a:p>
        </p:txBody>
      </p:sp>
      <p:sp>
        <p:nvSpPr>
          <p:cNvPr id="11" name="Oval 10"/>
          <p:cNvSpPr/>
          <p:nvPr/>
        </p:nvSpPr>
        <p:spPr>
          <a:xfrm>
            <a:off x="4358543" y="3205562"/>
            <a:ext cx="3310660" cy="2407651"/>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Slide Number Placeholder 2"/>
          <p:cNvSpPr>
            <a:spLocks noGrp="1"/>
          </p:cNvSpPr>
          <p:nvPr>
            <p:ph type="sldNum" sz="quarter" idx="12"/>
          </p:nvPr>
        </p:nvSpPr>
        <p:spPr/>
        <p:txBody>
          <a:bodyPr/>
          <a:lstStyle/>
          <a:p>
            <a:fld id="{A4CE05BE-1510-4BF9-B87A-E3BAF5EBDA19}" type="slidenum">
              <a:rPr lang="zh-TW" altLang="en-US" smtClean="0"/>
              <a:pPr/>
              <a:t>3</a:t>
            </a:fld>
            <a:endParaRPr lang="zh-TW" altLang="en-US"/>
          </a:p>
        </p:txBody>
      </p:sp>
    </p:spTree>
    <p:extLst>
      <p:ext uri="{BB962C8B-B14F-4D97-AF65-F5344CB8AC3E}">
        <p14:creationId xmlns:p14="http://schemas.microsoft.com/office/powerpoint/2010/main" val="21470621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ppt_x"/>
                                          </p:val>
                                        </p:tav>
                                        <p:tav tm="100000">
                                          <p:val>
                                            <p:strVal val="#ppt_x"/>
                                          </p:val>
                                        </p:tav>
                                      </p:tavLst>
                                    </p:anim>
                                    <p:anim calcmode="lin" valueType="num">
                                      <p:cBhvr additive="base">
                                        <p:cTn id="13"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500"/>
                                        <p:tgtEl>
                                          <p:spTgt spid="11"/>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additive="base">
                                        <p:cTn id="23" dur="500" fill="hold"/>
                                        <p:tgtEl>
                                          <p:spTgt spid="15"/>
                                        </p:tgtEl>
                                        <p:attrNameLst>
                                          <p:attrName>ppt_x</p:attrName>
                                        </p:attrNameLst>
                                      </p:cBhvr>
                                      <p:tavLst>
                                        <p:tav tm="0">
                                          <p:val>
                                            <p:strVal val="#ppt_x"/>
                                          </p:val>
                                        </p:tav>
                                        <p:tav tm="100000">
                                          <p:val>
                                            <p:strVal val="#ppt_x"/>
                                          </p:val>
                                        </p:tav>
                                      </p:tavLst>
                                    </p:anim>
                                    <p:anim calcmode="lin" valueType="num">
                                      <p:cBhvr additive="base">
                                        <p:cTn id="24"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15" grpId="0" animBg="1"/>
      <p:bldP spid="11"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14"/>
          <p:cNvSpPr>
            <a:spLocks noGrp="1" noChangeArrowheads="1"/>
          </p:cNvSpPr>
          <p:nvPr>
            <p:ph type="title"/>
          </p:nvPr>
        </p:nvSpPr>
        <p:spPr>
          <a:xfrm>
            <a:off x="343348" y="1414132"/>
            <a:ext cx="10515600" cy="652073"/>
          </a:xfrm>
        </p:spPr>
        <p:txBody>
          <a:bodyPr>
            <a:normAutofit/>
          </a:bodyPr>
          <a:lstStyle/>
          <a:p>
            <a:r>
              <a:rPr lang="th-TH" sz="4000" dirty="0" smtClean="0">
                <a:solidFill>
                  <a:srgbClr val="006600"/>
                </a:solidFill>
                <a:latin typeface="TH SarabunPSK" pitchFamily="34" charset="-34"/>
                <a:cs typeface="TH SarabunPSK" pitchFamily="34" charset="-34"/>
              </a:rPr>
              <a:t>การเก็บข้อมูลพื้นฐาน</a:t>
            </a:r>
            <a:endParaRPr lang="en-US" sz="4000" dirty="0" smtClean="0">
              <a:solidFill>
                <a:srgbClr val="006600"/>
              </a:solidFill>
              <a:latin typeface="TH SarabunPSK" pitchFamily="34" charset="-34"/>
              <a:cs typeface="TH SarabunPSK" pitchFamily="34" charset="-34"/>
            </a:endParaRPr>
          </a:p>
        </p:txBody>
      </p:sp>
      <p:sp>
        <p:nvSpPr>
          <p:cNvPr id="5124" name="Rectangle 15"/>
          <p:cNvSpPr>
            <a:spLocks noGrp="1" noChangeArrowheads="1"/>
          </p:cNvSpPr>
          <p:nvPr>
            <p:ph idx="1"/>
          </p:nvPr>
        </p:nvSpPr>
        <p:spPr>
          <a:xfrm>
            <a:off x="343348" y="2203554"/>
            <a:ext cx="11505304" cy="4422098"/>
          </a:xfrm>
        </p:spPr>
        <p:txBody>
          <a:bodyPr>
            <a:noAutofit/>
          </a:bodyPr>
          <a:lstStyle/>
          <a:p>
            <a:pPr>
              <a:lnSpc>
                <a:spcPct val="100000"/>
              </a:lnSpc>
            </a:pPr>
            <a:r>
              <a:rPr lang="th-TH" sz="3200" dirty="0" smtClean="0">
                <a:latin typeface="TH SarabunPSK" pitchFamily="34" charset="-34"/>
                <a:ea typeface="Tahoma" panose="020B0604030504040204" pitchFamily="34" charset="0"/>
                <a:cs typeface="TH SarabunPSK" pitchFamily="34" charset="-34"/>
              </a:rPr>
              <a:t>เริ่มจากแหล่งที่เราไม่รู้จัก</a:t>
            </a:r>
            <a:endParaRPr lang="en-US" sz="3200" dirty="0" smtClean="0">
              <a:latin typeface="TH SarabunPSK" pitchFamily="34" charset="-34"/>
              <a:ea typeface="Tahoma" panose="020B0604030504040204" pitchFamily="34" charset="0"/>
              <a:cs typeface="TH SarabunPSK" pitchFamily="34" charset="-34"/>
            </a:endParaRPr>
          </a:p>
          <a:p>
            <a:pPr>
              <a:lnSpc>
                <a:spcPct val="100000"/>
              </a:lnSpc>
            </a:pPr>
            <a:r>
              <a:rPr lang="th-TH" sz="3200" dirty="0" smtClean="0">
                <a:latin typeface="TH SarabunPSK" pitchFamily="34" charset="-34"/>
                <a:ea typeface="Tahoma" panose="020B0604030504040204" pitchFamily="34" charset="0"/>
                <a:cs typeface="TH SarabunPSK" pitchFamily="34" charset="-34"/>
              </a:rPr>
              <a:t>ทั่วไปจะใช้แบบสอบถามผู้ผลิต หรือจัดหาสินค้าและวัตถุดิบ</a:t>
            </a:r>
            <a:endParaRPr lang="en-US" sz="3200" dirty="0" smtClean="0">
              <a:latin typeface="TH SarabunPSK" pitchFamily="34" charset="-34"/>
              <a:ea typeface="Tahoma" panose="020B0604030504040204" pitchFamily="34" charset="0"/>
              <a:cs typeface="TH SarabunPSK" pitchFamily="34" charset="-34"/>
            </a:endParaRPr>
          </a:p>
          <a:p>
            <a:pPr lvl="1">
              <a:lnSpc>
                <a:spcPct val="100000"/>
              </a:lnSpc>
            </a:pPr>
            <a:r>
              <a:rPr lang="th-TH" sz="2800" dirty="0" smtClean="0">
                <a:latin typeface="TH SarabunPSK" pitchFamily="34" charset="-34"/>
                <a:ea typeface="Tahoma" panose="020B0604030504040204" pitchFamily="34" charset="0"/>
                <a:cs typeface="TH SarabunPSK" pitchFamily="34" charset="-34"/>
              </a:rPr>
              <a:t>ข้อมูลของสินค้า</a:t>
            </a:r>
            <a:r>
              <a:rPr lang="en-US" sz="2800" dirty="0" smtClean="0">
                <a:latin typeface="TH SarabunPSK" pitchFamily="34" charset="-34"/>
                <a:ea typeface="Tahoma" panose="020B0604030504040204" pitchFamily="34" charset="0"/>
                <a:cs typeface="TH SarabunPSK" pitchFamily="34" charset="-34"/>
              </a:rPr>
              <a:t>: </a:t>
            </a:r>
            <a:r>
              <a:rPr lang="th-TH" sz="2800" dirty="0" smtClean="0">
                <a:latin typeface="TH SarabunPSK" pitchFamily="34" charset="-34"/>
                <a:ea typeface="Tahoma" panose="020B0604030504040204" pitchFamily="34" charset="0"/>
                <a:cs typeface="TH SarabunPSK" pitchFamily="34" charset="-34"/>
              </a:rPr>
              <a:t>สายพันธุ์ และประเทศที่เป็นแหล่งผลิต</a:t>
            </a:r>
            <a:endParaRPr lang="en-US" sz="2800" dirty="0" smtClean="0">
              <a:latin typeface="TH SarabunPSK" pitchFamily="34" charset="-34"/>
              <a:ea typeface="Tahoma" panose="020B0604030504040204" pitchFamily="34" charset="0"/>
              <a:cs typeface="TH SarabunPSK" pitchFamily="34" charset="-34"/>
            </a:endParaRPr>
          </a:p>
          <a:p>
            <a:pPr lvl="1">
              <a:lnSpc>
                <a:spcPct val="100000"/>
              </a:lnSpc>
            </a:pPr>
            <a:r>
              <a:rPr lang="th-TH" sz="2800" dirty="0" smtClean="0">
                <a:latin typeface="TH SarabunPSK" pitchFamily="34" charset="-34"/>
                <a:ea typeface="Tahoma" panose="020B0604030504040204" pitchFamily="34" charset="0"/>
                <a:cs typeface="TH SarabunPSK" pitchFamily="34" charset="-34"/>
              </a:rPr>
              <a:t>หาประเด็นที่เกี่ยวข้องทางกฎหมาย</a:t>
            </a:r>
            <a:endParaRPr lang="en-US" sz="2800" dirty="0" smtClean="0">
              <a:latin typeface="TH SarabunPSK" pitchFamily="34" charset="-34"/>
              <a:ea typeface="Tahoma" panose="020B0604030504040204" pitchFamily="34" charset="0"/>
              <a:cs typeface="TH SarabunPSK" pitchFamily="34" charset="-34"/>
            </a:endParaRPr>
          </a:p>
          <a:p>
            <a:pPr lvl="1">
              <a:lnSpc>
                <a:spcPct val="100000"/>
              </a:lnSpc>
            </a:pPr>
            <a:r>
              <a:rPr lang="th-TH" sz="2800" dirty="0" smtClean="0">
                <a:latin typeface="TH SarabunPSK" pitchFamily="34" charset="-34"/>
                <a:ea typeface="Tahoma" panose="020B0604030504040204" pitchFamily="34" charset="0"/>
                <a:cs typeface="TH SarabunPSK" pitchFamily="34" charset="-34"/>
              </a:rPr>
              <a:t>ตัดสินหาระดับความเสี่ยง</a:t>
            </a:r>
            <a:endParaRPr lang="en-US" sz="2800" dirty="0" smtClean="0">
              <a:latin typeface="TH SarabunPSK" pitchFamily="34" charset="-34"/>
              <a:ea typeface="Tahoma" panose="020B0604030504040204" pitchFamily="34" charset="0"/>
              <a:cs typeface="TH SarabunPSK" pitchFamily="34" charset="-34"/>
            </a:endParaRPr>
          </a:p>
          <a:p>
            <a:pPr lvl="1">
              <a:lnSpc>
                <a:spcPct val="100000"/>
              </a:lnSpc>
            </a:pPr>
            <a:r>
              <a:rPr lang="th-TH" sz="2800" dirty="0" smtClean="0">
                <a:latin typeface="TH SarabunPSK" pitchFamily="34" charset="-34"/>
                <a:ea typeface="Tahoma" panose="020B0604030504040204" pitchFamily="34" charset="0"/>
                <a:cs typeface="TH SarabunPSK" pitchFamily="34" charset="-34"/>
              </a:rPr>
              <a:t>ทำระบบการสืบกลับให้ชัดเจน</a:t>
            </a:r>
            <a:endParaRPr lang="en-US" sz="2800" dirty="0" smtClean="0">
              <a:latin typeface="TH SarabunPSK" pitchFamily="34" charset="-34"/>
              <a:ea typeface="Tahoma" panose="020B0604030504040204" pitchFamily="34" charset="0"/>
              <a:cs typeface="TH SarabunPSK" pitchFamily="34" charset="-34"/>
            </a:endParaRPr>
          </a:p>
          <a:p>
            <a:pPr>
              <a:lnSpc>
                <a:spcPct val="100000"/>
              </a:lnSpc>
            </a:pPr>
            <a:r>
              <a:rPr lang="th-TH" sz="3200" dirty="0" smtClean="0">
                <a:latin typeface="TH SarabunPSK" pitchFamily="34" charset="-34"/>
                <a:ea typeface="Tahoma" panose="020B0604030504040204" pitchFamily="34" charset="0"/>
                <a:cs typeface="TH SarabunPSK" pitchFamily="34" charset="-34"/>
              </a:rPr>
              <a:t>การตรวจเยี่ยมผู้ผลิต</a:t>
            </a:r>
            <a:r>
              <a:rPr lang="en-US" sz="3200" dirty="0" smtClean="0">
                <a:latin typeface="TH SarabunPSK" pitchFamily="34" charset="-34"/>
                <a:ea typeface="Tahoma" panose="020B0604030504040204" pitchFamily="34" charset="0"/>
                <a:cs typeface="TH SarabunPSK" pitchFamily="34" charset="-34"/>
              </a:rPr>
              <a:t> </a:t>
            </a:r>
            <a:r>
              <a:rPr lang="th-TH" sz="3200" dirty="0" smtClean="0">
                <a:latin typeface="TH SarabunPSK" pitchFamily="34" charset="-34"/>
                <a:ea typeface="Tahoma" panose="020B0604030504040204" pitchFamily="34" charset="0"/>
                <a:cs typeface="TH SarabunPSK" pitchFamily="34" charset="-34"/>
              </a:rPr>
              <a:t>หรือจัดหาสินค้าและวัตถุดิบ</a:t>
            </a:r>
            <a:r>
              <a:rPr lang="en-US" sz="3200" dirty="0" smtClean="0">
                <a:latin typeface="TH SarabunPSK" pitchFamily="34" charset="-34"/>
                <a:ea typeface="Tahoma" panose="020B0604030504040204" pitchFamily="34" charset="0"/>
                <a:cs typeface="TH SarabunPSK" pitchFamily="34" charset="-34"/>
              </a:rPr>
              <a:t>: </a:t>
            </a:r>
            <a:r>
              <a:rPr lang="th-TH" sz="3200" dirty="0" smtClean="0">
                <a:latin typeface="TH SarabunPSK" pitchFamily="34" charset="-34"/>
                <a:ea typeface="Tahoma" panose="020B0604030504040204" pitchFamily="34" charset="0"/>
                <a:cs typeface="TH SarabunPSK" pitchFamily="34" charset="-34"/>
              </a:rPr>
              <a:t>ตรวจสอบระบบภายในและการจัดหาไม้</a:t>
            </a:r>
            <a:endParaRPr lang="en-US" sz="3200" dirty="0" smtClean="0">
              <a:latin typeface="TH SarabunPSK" pitchFamily="34" charset="-34"/>
              <a:ea typeface="Tahoma" panose="020B0604030504040204" pitchFamily="34" charset="0"/>
              <a:cs typeface="TH SarabunPSK" pitchFamily="34" charset="-34"/>
            </a:endParaRPr>
          </a:p>
        </p:txBody>
      </p:sp>
      <p:sp>
        <p:nvSpPr>
          <p:cNvPr id="2" name="Slide Number Placeholder 1"/>
          <p:cNvSpPr>
            <a:spLocks noGrp="1"/>
          </p:cNvSpPr>
          <p:nvPr>
            <p:ph type="sldNum" sz="quarter" idx="12"/>
          </p:nvPr>
        </p:nvSpPr>
        <p:spPr/>
        <p:txBody>
          <a:bodyPr/>
          <a:lstStyle/>
          <a:p>
            <a:fld id="{A4CE05BE-1510-4BF9-B87A-E3BAF5EBDA19}" type="slidenum">
              <a:rPr lang="zh-TW" altLang="en-US" smtClean="0"/>
              <a:pPr/>
              <a:t>4</a:t>
            </a:fld>
            <a:endParaRPr lang="zh-TW" altLang="en-US"/>
          </a:p>
        </p:txBody>
      </p:sp>
    </p:spTree>
    <p:extLst>
      <p:ext uri="{BB962C8B-B14F-4D97-AF65-F5344CB8AC3E}">
        <p14:creationId xmlns:p14="http://schemas.microsoft.com/office/powerpoint/2010/main" val="371292210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bwMode="auto">
          <a:xfrm>
            <a:off x="-38548" y="-59426"/>
            <a:ext cx="12230548" cy="6858000"/>
          </a:xfrm>
          <a:prstGeom prst="rect">
            <a:avLst/>
          </a:prstGeom>
          <a:solidFill>
            <a:srgbClr val="FFFF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a:latin typeface="Arial" charset="0"/>
              <a:ea typeface="ヒラギノ角ゴ Pro W3" charset="-128"/>
            </a:endParaRPr>
          </a:p>
        </p:txBody>
      </p:sp>
      <p:graphicFrame>
        <p:nvGraphicFramePr>
          <p:cNvPr id="6151" name="Object 3"/>
          <p:cNvGraphicFramePr>
            <a:graphicFrameLocks noChangeAspect="1"/>
          </p:cNvGraphicFramePr>
          <p:nvPr>
            <p:extLst>
              <p:ext uri="{D42A27DB-BD31-4B8C-83A1-F6EECF244321}">
                <p14:modId xmlns:p14="http://schemas.microsoft.com/office/powerpoint/2010/main" val="3319187355"/>
              </p:ext>
            </p:extLst>
          </p:nvPr>
        </p:nvGraphicFramePr>
        <p:xfrm>
          <a:off x="618218" y="74581"/>
          <a:ext cx="5458508" cy="6669088"/>
        </p:xfrm>
        <a:graphic>
          <a:graphicData uri="http://schemas.openxmlformats.org/presentationml/2006/ole">
            <mc:AlternateContent xmlns:mc="http://schemas.openxmlformats.org/markup-compatibility/2006">
              <mc:Choice xmlns:v="urn:schemas-microsoft-com:vml" Requires="v">
                <p:oleObj spid="_x0000_s1093" name="Document" r:id="rId4" imgW="5439603" imgH="8035655" progId="Word.Document.8">
                  <p:embed/>
                </p:oleObj>
              </mc:Choice>
              <mc:Fallback>
                <p:oleObj name="Document" r:id="rId4" imgW="5439603" imgH="8035655" progId="Word.Document.8">
                  <p:embed/>
                  <p:pic>
                    <p:nvPicPr>
                      <p:cNvPr id="0" name="Picture 3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8218" y="74581"/>
                        <a:ext cx="5458508" cy="6669088"/>
                      </a:xfrm>
                      <a:prstGeom prst="rect">
                        <a:avLst/>
                      </a:prstGeom>
                      <a:noFill/>
                      <a:ln w="9525">
                        <a:solidFill>
                          <a:schemeClr val="tx1"/>
                        </a:solidFill>
                        <a:miter lim="800000"/>
                        <a:headEnd/>
                        <a:tailEnd/>
                      </a:ln>
                      <a:extLst/>
                    </p:spPr>
                  </p:pic>
                </p:oleObj>
              </mc:Fallback>
            </mc:AlternateContent>
          </a:graphicData>
        </a:graphic>
      </p:graphicFrame>
      <p:sp>
        <p:nvSpPr>
          <p:cNvPr id="8" name="TextBox 7"/>
          <p:cNvSpPr txBox="1"/>
          <p:nvPr/>
        </p:nvSpPr>
        <p:spPr>
          <a:xfrm>
            <a:off x="6870664" y="2338522"/>
            <a:ext cx="3677587" cy="2062103"/>
          </a:xfrm>
          <a:prstGeom prst="rect">
            <a:avLst/>
          </a:prstGeom>
          <a:noFill/>
        </p:spPr>
        <p:txBody>
          <a:bodyPr wrap="square" rtlCol="0">
            <a:spAutoFit/>
          </a:bodyPr>
          <a:lstStyle/>
          <a:p>
            <a:r>
              <a:rPr lang="th-TH" sz="3200" dirty="0" smtClean="0">
                <a:latin typeface="TH SarabunPSK" pitchFamily="34" charset="-34"/>
                <a:cs typeface="TH SarabunPSK" pitchFamily="34" charset="-34"/>
              </a:rPr>
              <a:t>ตัวอย่าง</a:t>
            </a:r>
            <a:r>
              <a:rPr lang="en-US" sz="3200" dirty="0" smtClean="0">
                <a:latin typeface="TH SarabunPSK" pitchFamily="34" charset="-34"/>
                <a:cs typeface="TH SarabunPSK" pitchFamily="34" charset="-34"/>
              </a:rPr>
              <a:t>: </a:t>
            </a:r>
            <a:r>
              <a:rPr lang="th-TH" sz="3200" dirty="0" smtClean="0">
                <a:latin typeface="TH SarabunPSK" pitchFamily="34" charset="-34"/>
                <a:cs typeface="TH SarabunPSK" pitchFamily="34" charset="-34"/>
              </a:rPr>
              <a:t>แบบสอบถามผู้ผลิต/ จัดหาวัตถุดิบและสินค้า</a:t>
            </a:r>
            <a:endParaRPr lang="en-GB" sz="3200" dirty="0">
              <a:latin typeface="TH SarabunPSK" pitchFamily="34" charset="-34"/>
              <a:cs typeface="TH SarabunPSK" pitchFamily="34" charset="-34"/>
            </a:endParaRPr>
          </a:p>
        </p:txBody>
      </p:sp>
      <p:sp>
        <p:nvSpPr>
          <p:cNvPr id="2" name="Slide Number Placeholder 1"/>
          <p:cNvSpPr>
            <a:spLocks noGrp="1"/>
          </p:cNvSpPr>
          <p:nvPr>
            <p:ph type="sldNum" sz="quarter" idx="12"/>
          </p:nvPr>
        </p:nvSpPr>
        <p:spPr/>
        <p:txBody>
          <a:bodyPr/>
          <a:lstStyle/>
          <a:p>
            <a:fld id="{A4CE05BE-1510-4BF9-B87A-E3BAF5EBDA19}" type="slidenum">
              <a:rPr lang="zh-TW" altLang="en-US" smtClean="0"/>
              <a:pPr/>
              <a:t>5</a:t>
            </a:fld>
            <a:endParaRPr lang="zh-TW" altLang="en-US"/>
          </a:p>
        </p:txBody>
      </p:sp>
    </p:spTree>
    <p:extLst>
      <p:ext uri="{BB962C8B-B14F-4D97-AF65-F5344CB8AC3E}">
        <p14:creationId xmlns:p14="http://schemas.microsoft.com/office/powerpoint/2010/main" val="411294760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3347" y="1170018"/>
            <a:ext cx="11496555" cy="1143000"/>
          </a:xfrm>
        </p:spPr>
        <p:txBody>
          <a:bodyPr>
            <a:noAutofit/>
          </a:bodyPr>
          <a:lstStyle/>
          <a:p>
            <a:r>
              <a:rPr lang="th-TH" sz="4000" dirty="0" smtClean="0">
                <a:solidFill>
                  <a:srgbClr val="006600"/>
                </a:solidFill>
                <a:latin typeface="TH SarabunPSK" pitchFamily="34" charset="-34"/>
                <a:ea typeface="Tahoma" panose="020B0604030504040204" pitchFamily="34" charset="0"/>
                <a:cs typeface="TH SarabunPSK" pitchFamily="34" charset="-34"/>
              </a:rPr>
              <a:t>การรวบข้อมูลจากผู้ผลิต และจัดหาสินค้าและวัตถุดิบ</a:t>
            </a:r>
            <a:endParaRPr lang="en-GB" sz="4000" dirty="0">
              <a:solidFill>
                <a:srgbClr val="006600"/>
              </a:solidFill>
              <a:latin typeface="TH SarabunPSK" pitchFamily="34" charset="-34"/>
              <a:ea typeface="Tahoma" panose="020B0604030504040204" pitchFamily="34" charset="0"/>
              <a:cs typeface="TH SarabunPSK" pitchFamily="34" charset="-34"/>
            </a:endParaRPr>
          </a:p>
        </p:txBody>
      </p:sp>
      <p:sp>
        <p:nvSpPr>
          <p:cNvPr id="3" name="Content Placeholder 2"/>
          <p:cNvSpPr>
            <a:spLocks noGrp="1"/>
          </p:cNvSpPr>
          <p:nvPr>
            <p:ph idx="1"/>
          </p:nvPr>
        </p:nvSpPr>
        <p:spPr>
          <a:xfrm>
            <a:off x="343348" y="2220517"/>
            <a:ext cx="11505304" cy="4272358"/>
          </a:xfrm>
        </p:spPr>
        <p:txBody>
          <a:bodyPr>
            <a:normAutofit/>
          </a:bodyPr>
          <a:lstStyle/>
          <a:p>
            <a:pPr>
              <a:lnSpc>
                <a:spcPct val="100000"/>
              </a:lnSpc>
            </a:pPr>
            <a:r>
              <a:rPr lang="th-TH" sz="2400" dirty="0" smtClean="0">
                <a:latin typeface="TH SarabunPSK" pitchFamily="34" charset="-34"/>
                <a:ea typeface="Tahoma" panose="020B0604030504040204" pitchFamily="34" charset="0"/>
                <a:cs typeface="TH SarabunPSK" pitchFamily="34" charset="-34"/>
              </a:rPr>
              <a:t>ข้อมูล</a:t>
            </a:r>
            <a:r>
              <a:rPr lang="en-US" sz="2400" dirty="0" smtClean="0">
                <a:latin typeface="TH SarabunPSK" pitchFamily="34" charset="-34"/>
                <a:ea typeface="Tahoma" panose="020B0604030504040204" pitchFamily="34" charset="0"/>
                <a:cs typeface="TH SarabunPSK" pitchFamily="34" charset="-34"/>
              </a:rPr>
              <a:t> 2 </a:t>
            </a:r>
            <a:r>
              <a:rPr lang="th-TH" sz="2400" dirty="0" smtClean="0">
                <a:latin typeface="TH SarabunPSK" pitchFamily="34" charset="-34"/>
                <a:ea typeface="Tahoma" panose="020B0604030504040204" pitchFamily="34" charset="0"/>
                <a:cs typeface="TH SarabunPSK" pitchFamily="34" charset="-34"/>
              </a:rPr>
              <a:t>ชนิดที่แสดงถึงความถูกต้องตามกฎหมายและความยั่งยืน</a:t>
            </a:r>
            <a:endParaRPr lang="en-GB" sz="2400" dirty="0">
              <a:latin typeface="TH SarabunPSK" pitchFamily="34" charset="-34"/>
              <a:ea typeface="Tahoma" panose="020B0604030504040204" pitchFamily="34" charset="0"/>
              <a:cs typeface="TH SarabunPSK" pitchFamily="34" charset="-34"/>
            </a:endParaRPr>
          </a:p>
          <a:p>
            <a:pPr lvl="1">
              <a:lnSpc>
                <a:spcPct val="100000"/>
              </a:lnSpc>
            </a:pPr>
            <a:r>
              <a:rPr lang="th-TH" dirty="0" smtClean="0">
                <a:latin typeface="TH SarabunPSK" pitchFamily="34" charset="-34"/>
                <a:ea typeface="Tahoma" panose="020B0604030504040204" pitchFamily="34" charset="0"/>
                <a:cs typeface="TH SarabunPSK" pitchFamily="34" charset="-34"/>
              </a:rPr>
              <a:t>ป่าที่เป็นแหล่งที่มาของสินค้า</a:t>
            </a:r>
            <a:endParaRPr lang="en-GB" dirty="0">
              <a:latin typeface="TH SarabunPSK" pitchFamily="34" charset="-34"/>
              <a:ea typeface="Tahoma" panose="020B0604030504040204" pitchFamily="34" charset="0"/>
              <a:cs typeface="TH SarabunPSK" pitchFamily="34" charset="-34"/>
            </a:endParaRPr>
          </a:p>
          <a:p>
            <a:pPr lvl="1">
              <a:lnSpc>
                <a:spcPct val="100000"/>
              </a:lnSpc>
            </a:pPr>
            <a:r>
              <a:rPr lang="th-TH" dirty="0" smtClean="0">
                <a:latin typeface="TH SarabunPSK" pitchFamily="34" charset="-34"/>
                <a:ea typeface="Tahoma" panose="020B0604030504040204" pitchFamily="34" charset="0"/>
                <a:cs typeface="TH SarabunPSK" pitchFamily="34" charset="-34"/>
              </a:rPr>
              <a:t>การสืบค้นจากแหล่งป่าไปตลอดตามห่วงโซ่อุปทาน</a:t>
            </a:r>
            <a:endParaRPr lang="en-GB" dirty="0">
              <a:latin typeface="TH SarabunPSK" pitchFamily="34" charset="-34"/>
              <a:ea typeface="Tahoma" panose="020B0604030504040204" pitchFamily="34" charset="0"/>
              <a:cs typeface="TH SarabunPSK" pitchFamily="34" charset="-34"/>
            </a:endParaRPr>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pPr/>
              <a:t>6</a:t>
            </a:fld>
            <a:endParaRPr lang="zh-TW" altLang="en-US"/>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62889" y="3834305"/>
            <a:ext cx="9284697" cy="2882995"/>
          </a:xfrm>
          <a:prstGeom prst="rect">
            <a:avLst/>
          </a:prstGeom>
        </p:spPr>
      </p:pic>
    </p:spTree>
    <p:extLst>
      <p:ext uri="{BB962C8B-B14F-4D97-AF65-F5344CB8AC3E}">
        <p14:creationId xmlns:p14="http://schemas.microsoft.com/office/powerpoint/2010/main" val="425478790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3348" y="1182414"/>
            <a:ext cx="10515600" cy="1006150"/>
          </a:xfrm>
        </p:spPr>
        <p:txBody>
          <a:bodyPr>
            <a:normAutofit/>
          </a:bodyPr>
          <a:lstStyle/>
          <a:p>
            <a:r>
              <a:rPr lang="th-TH" sz="4000" dirty="0" smtClean="0">
                <a:solidFill>
                  <a:srgbClr val="006600"/>
                </a:solidFill>
                <a:latin typeface="TH SarabunPSK" pitchFamily="34" charset="-34"/>
                <a:cs typeface="TH SarabunPSK" pitchFamily="34" charset="-34"/>
              </a:rPr>
              <a:t>การประเมินข้อมูลพื้นฐาน</a:t>
            </a:r>
            <a:r>
              <a:rPr lang="en-GB" sz="4000" dirty="0" smtClean="0">
                <a:solidFill>
                  <a:srgbClr val="006600"/>
                </a:solidFill>
                <a:latin typeface="TH SarabunPSK" pitchFamily="34" charset="-34"/>
                <a:cs typeface="TH SarabunPSK" pitchFamily="34" charset="-34"/>
              </a:rPr>
              <a:t>: </a:t>
            </a:r>
            <a:r>
              <a:rPr lang="th-TH" sz="4000" dirty="0" smtClean="0">
                <a:solidFill>
                  <a:srgbClr val="006600"/>
                </a:solidFill>
                <a:latin typeface="TH SarabunPSK" pitchFamily="34" charset="-34"/>
                <a:cs typeface="TH SarabunPSK" pitchFamily="34" charset="-34"/>
              </a:rPr>
              <a:t>พบหลักฐานอะไรบ้าง</a:t>
            </a:r>
            <a:r>
              <a:rPr lang="en-GB" sz="4000" dirty="0" smtClean="0">
                <a:solidFill>
                  <a:srgbClr val="006600"/>
                </a:solidFill>
                <a:latin typeface="TH SarabunPSK" pitchFamily="34" charset="-34"/>
                <a:cs typeface="TH SarabunPSK" pitchFamily="34" charset="-34"/>
              </a:rPr>
              <a:t>?</a:t>
            </a:r>
            <a:endParaRPr lang="en-GB" sz="4000" dirty="0">
              <a:solidFill>
                <a:srgbClr val="006600"/>
              </a:solidFill>
              <a:latin typeface="TH SarabunPSK" pitchFamily="34" charset="-34"/>
              <a:cs typeface="TH SarabunPSK" pitchFamily="34" charset="-34"/>
            </a:endParaRPr>
          </a:p>
        </p:txBody>
      </p:sp>
      <p:sp>
        <p:nvSpPr>
          <p:cNvPr id="3" name="Content Placeholder 2"/>
          <p:cNvSpPr>
            <a:spLocks noGrp="1"/>
          </p:cNvSpPr>
          <p:nvPr>
            <p:ph idx="1"/>
          </p:nvPr>
        </p:nvSpPr>
        <p:spPr>
          <a:xfrm>
            <a:off x="343348" y="2220517"/>
            <a:ext cx="8530829" cy="4285214"/>
          </a:xfrm>
        </p:spPr>
        <p:txBody>
          <a:bodyPr>
            <a:noAutofit/>
          </a:bodyPr>
          <a:lstStyle/>
          <a:p>
            <a:pPr>
              <a:lnSpc>
                <a:spcPct val="100000"/>
              </a:lnSpc>
            </a:pPr>
            <a:r>
              <a:rPr lang="th-TH" sz="3200" dirty="0" smtClean="0">
                <a:latin typeface="TH SarabunPSK" pitchFamily="34" charset="-34"/>
                <a:ea typeface="Tahoma" panose="020B0604030504040204" pitchFamily="34" charset="0"/>
                <a:cs typeface="TH SarabunPSK" pitchFamily="34" charset="-34"/>
              </a:rPr>
              <a:t>ชนิดของหลักฐาน</a:t>
            </a:r>
            <a:endParaRPr lang="en-GB" sz="3200" dirty="0" smtClean="0">
              <a:latin typeface="TH SarabunPSK" pitchFamily="34" charset="-34"/>
              <a:ea typeface="Tahoma" panose="020B0604030504040204" pitchFamily="34" charset="0"/>
              <a:cs typeface="TH SarabunPSK" pitchFamily="34" charset="-34"/>
            </a:endParaRPr>
          </a:p>
          <a:p>
            <a:pPr lvl="1">
              <a:lnSpc>
                <a:spcPct val="100000"/>
              </a:lnSpc>
            </a:pPr>
            <a:r>
              <a:rPr lang="th-TH" sz="2800" dirty="0" smtClean="0">
                <a:latin typeface="TH SarabunPSK" pitchFamily="34" charset="-34"/>
                <a:ea typeface="Tahoma" panose="020B0604030504040204" pitchFamily="34" charset="0"/>
                <a:cs typeface="TH SarabunPSK" pitchFamily="34" charset="-34"/>
              </a:rPr>
              <a:t>ตรา ฉลาก หรือการประกาศ โดยฝ่ายที่สามเป็นผู้ตรวจ เช่นระบบการรับรองป่าไม้</a:t>
            </a:r>
            <a:endParaRPr lang="en-GB" sz="2800" dirty="0">
              <a:latin typeface="TH SarabunPSK" pitchFamily="34" charset="-34"/>
              <a:ea typeface="Tahoma" panose="020B0604030504040204" pitchFamily="34" charset="0"/>
              <a:cs typeface="TH SarabunPSK" pitchFamily="34" charset="-34"/>
            </a:endParaRPr>
          </a:p>
          <a:p>
            <a:pPr lvl="1">
              <a:lnSpc>
                <a:spcPct val="100000"/>
              </a:lnSpc>
            </a:pPr>
            <a:r>
              <a:rPr lang="th-TH" sz="2800" dirty="0" smtClean="0">
                <a:latin typeface="TH SarabunPSK" pitchFamily="34" charset="-34"/>
                <a:ea typeface="Tahoma" panose="020B0604030504040204" pitchFamily="34" charset="0"/>
                <a:cs typeface="TH SarabunPSK" pitchFamily="34" charset="-34"/>
              </a:rPr>
              <a:t>การตรวจสอบการกล่าวอ้างของผู้ผลิตหรือจัดหาสินค้า หรือวัตถุดิบในรายปัจเจก</a:t>
            </a:r>
            <a:endParaRPr lang="en-GB" sz="2800" dirty="0">
              <a:latin typeface="TH SarabunPSK" pitchFamily="34" charset="-34"/>
              <a:ea typeface="Tahoma" panose="020B0604030504040204" pitchFamily="34" charset="0"/>
              <a:cs typeface="TH SarabunPSK" pitchFamily="34" charset="-34"/>
            </a:endParaRPr>
          </a:p>
          <a:p>
            <a:pPr lvl="1">
              <a:lnSpc>
                <a:spcPct val="100000"/>
              </a:lnSpc>
            </a:pPr>
            <a:r>
              <a:rPr lang="th-TH" sz="2800" dirty="0" smtClean="0">
                <a:latin typeface="TH SarabunPSK" pitchFamily="34" charset="-34"/>
                <a:ea typeface="Tahoma" panose="020B0604030504040204" pitchFamily="34" charset="0"/>
                <a:cs typeface="TH SarabunPSK" pitchFamily="34" charset="-34"/>
              </a:rPr>
              <a:t>ผสมกัน เช่น ผู้ผลิตหรือจัดหาสินค้า หรือวัตถุดิบได้ของมาจากคนที่มีใบรับรอง</a:t>
            </a:r>
            <a:r>
              <a:rPr lang="th-TH" sz="2800" dirty="0" smtClean="0">
                <a:latin typeface="TH SarabunPSK" pitchFamily="34" charset="-34"/>
                <a:cs typeface="TH SarabunPSK" pitchFamily="34" charset="-34"/>
              </a:rPr>
              <a:t>ห่วงโซ่ของการควบคุมดูแลที่ไม่สมบูรณ์</a:t>
            </a:r>
            <a:r>
              <a:rPr lang="th-TH" sz="2800" dirty="0" smtClean="0">
                <a:latin typeface="TH SarabunPSK" pitchFamily="34" charset="-34"/>
                <a:ea typeface="Tahoma" panose="020B0604030504040204" pitchFamily="34" charset="0"/>
                <a:cs typeface="TH SarabunPSK" pitchFamily="34" charset="-34"/>
              </a:rPr>
              <a:t> </a:t>
            </a:r>
            <a:r>
              <a:rPr lang="en-GB" sz="2800" dirty="0" smtClean="0">
                <a:latin typeface="TH SarabunPSK" pitchFamily="34" charset="-34"/>
                <a:ea typeface="Tahoma" panose="020B0604030504040204" pitchFamily="34" charset="0"/>
                <a:cs typeface="TH SarabunPSK" pitchFamily="34" charset="-34"/>
              </a:rPr>
              <a:t>(broken </a:t>
            </a:r>
            <a:r>
              <a:rPr lang="en-GB" sz="2800" dirty="0">
                <a:latin typeface="TH SarabunPSK" pitchFamily="34" charset="-34"/>
                <a:ea typeface="Tahoma" panose="020B0604030504040204" pitchFamily="34" charset="0"/>
                <a:cs typeface="TH SarabunPSK" pitchFamily="34" charset="-34"/>
              </a:rPr>
              <a:t>chain of custody)</a:t>
            </a:r>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pPr/>
              <a:t>7</a:t>
            </a:fld>
            <a:endParaRPr lang="zh-TW" altLang="en-US"/>
          </a:p>
        </p:txBody>
      </p:sp>
      <p:pic>
        <p:nvPicPr>
          <p:cNvPr id="6" name="Picture 3" descr="C:\Users\joyce77\AppData\Local\Microsoft\Windows\Temporary Internet Files\Content.IE5\8OWQMTM1\MC900434832[1].png"/>
          <p:cNvPicPr>
            <a:picLocks noChangeAspect="1" noChangeArrowheads="1"/>
          </p:cNvPicPr>
          <p:nvPr/>
        </p:nvPicPr>
        <p:blipFill>
          <a:blip r:embed="rId2" cstate="print"/>
          <a:srcRect/>
          <a:stretch>
            <a:fillRect/>
          </a:stretch>
        </p:blipFill>
        <p:spPr bwMode="auto">
          <a:xfrm>
            <a:off x="8862273" y="3830357"/>
            <a:ext cx="2674591" cy="2674591"/>
          </a:xfrm>
          <a:prstGeom prst="rect">
            <a:avLst/>
          </a:prstGeom>
          <a:noFill/>
        </p:spPr>
      </p:pic>
    </p:spTree>
    <p:extLst>
      <p:ext uri="{BB962C8B-B14F-4D97-AF65-F5344CB8AC3E}">
        <p14:creationId xmlns:p14="http://schemas.microsoft.com/office/powerpoint/2010/main" val="213939303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3348" y="1213944"/>
            <a:ext cx="10515600" cy="929649"/>
          </a:xfrm>
        </p:spPr>
        <p:txBody>
          <a:bodyPr>
            <a:normAutofit/>
          </a:bodyPr>
          <a:lstStyle/>
          <a:p>
            <a:r>
              <a:rPr lang="th-TH" sz="4000" dirty="0" smtClean="0">
                <a:solidFill>
                  <a:srgbClr val="006600"/>
                </a:solidFill>
                <a:latin typeface="TH SarabunPSK" pitchFamily="34" charset="-34"/>
                <a:cs typeface="TH SarabunPSK" pitchFamily="34" charset="-34"/>
              </a:rPr>
              <a:t>ตัวอย่างของหลักฐาน</a:t>
            </a:r>
            <a:endParaRPr lang="en-GB" sz="4000" dirty="0">
              <a:solidFill>
                <a:srgbClr val="006600"/>
              </a:solidFill>
              <a:latin typeface="TH SarabunPSK" pitchFamily="34" charset="-34"/>
              <a:cs typeface="TH SarabunPSK" pitchFamily="34" charset="-34"/>
            </a:endParaRPr>
          </a:p>
        </p:txBody>
      </p:sp>
      <p:sp>
        <p:nvSpPr>
          <p:cNvPr id="3" name="Content Placeholder 2"/>
          <p:cNvSpPr>
            <a:spLocks noGrp="1"/>
          </p:cNvSpPr>
          <p:nvPr>
            <p:ph idx="1"/>
          </p:nvPr>
        </p:nvSpPr>
        <p:spPr>
          <a:xfrm>
            <a:off x="343348" y="2081049"/>
            <a:ext cx="11505304" cy="4469654"/>
          </a:xfrm>
        </p:spPr>
        <p:txBody>
          <a:bodyPr>
            <a:noAutofit/>
          </a:bodyPr>
          <a:lstStyle/>
          <a:p>
            <a:pPr>
              <a:lnSpc>
                <a:spcPct val="100000"/>
              </a:lnSpc>
            </a:pPr>
            <a:r>
              <a:rPr lang="th-TH" sz="2600" dirty="0" smtClean="0">
                <a:latin typeface="TH SarabunPSK" pitchFamily="34" charset="-34"/>
                <a:ea typeface="Tahoma" panose="020B0604030504040204" pitchFamily="34" charset="0"/>
                <a:cs typeface="TH SarabunPSK" pitchFamily="34" charset="-34"/>
              </a:rPr>
              <a:t>ใบรับรองเกี่ยวกับไม้ (อาทิ </a:t>
            </a:r>
            <a:r>
              <a:rPr lang="en-GB" sz="2600" dirty="0" smtClean="0">
                <a:latin typeface="TH SarabunPSK" pitchFamily="34" charset="-34"/>
                <a:ea typeface="Tahoma" panose="020B0604030504040204" pitchFamily="34" charset="0"/>
                <a:cs typeface="TH SarabunPSK" pitchFamily="34" charset="-34"/>
              </a:rPr>
              <a:t>FSC®</a:t>
            </a:r>
            <a:r>
              <a:rPr lang="th-TH" sz="2600" dirty="0" smtClean="0">
                <a:latin typeface="TH SarabunPSK" pitchFamily="34" charset="-34"/>
                <a:ea typeface="Tahoma" panose="020B0604030504040204" pitchFamily="34" charset="0"/>
                <a:cs typeface="TH SarabunPSK" pitchFamily="34" charset="-34"/>
              </a:rPr>
              <a:t> หรือ</a:t>
            </a:r>
            <a:r>
              <a:rPr lang="en-GB" sz="2600" dirty="0" smtClean="0">
                <a:latin typeface="TH SarabunPSK" pitchFamily="34" charset="-34"/>
                <a:ea typeface="Tahoma" panose="020B0604030504040204" pitchFamily="34" charset="0"/>
                <a:cs typeface="TH SarabunPSK" pitchFamily="34" charset="-34"/>
              </a:rPr>
              <a:t> PEFC) </a:t>
            </a:r>
            <a:r>
              <a:rPr lang="th-TH" sz="2600" dirty="0" smtClean="0">
                <a:latin typeface="TH SarabunPSK" pitchFamily="34" charset="-34"/>
                <a:ea typeface="Tahoma" panose="020B0604030504040204" pitchFamily="34" charset="0"/>
                <a:cs typeface="TH SarabunPSK" pitchFamily="34" charset="-34"/>
              </a:rPr>
              <a:t>หรือระบบการตรวจสอบความถูกต้องทางกฎหมาย</a:t>
            </a:r>
            <a:r>
              <a:rPr lang="en-GB" sz="2600" dirty="0" smtClean="0">
                <a:latin typeface="TH SarabunPSK" pitchFamily="34" charset="-34"/>
                <a:ea typeface="Tahoma" panose="020B0604030504040204" pitchFamily="34" charset="0"/>
                <a:cs typeface="TH SarabunPSK" pitchFamily="34" charset="-34"/>
              </a:rPr>
              <a:t> </a:t>
            </a:r>
            <a:r>
              <a:rPr lang="th-TH" sz="2600" dirty="0" smtClean="0">
                <a:latin typeface="TH SarabunPSK" pitchFamily="34" charset="-34"/>
                <a:ea typeface="Tahoma" panose="020B0604030504040204" pitchFamily="34" charset="0"/>
                <a:cs typeface="TH SarabunPSK" pitchFamily="34" charset="-34"/>
              </a:rPr>
              <a:t>อาทิ การตรวจสอบความถูกต้องตามกฎหมาย ตามการรับรองของเครือข่ายป่าฝน (</a:t>
            </a:r>
            <a:r>
              <a:rPr lang="en-GB" sz="2600" dirty="0" smtClean="0">
                <a:latin typeface="TH SarabunPSK" pitchFamily="34" charset="-34"/>
                <a:ea typeface="Tahoma" panose="020B0604030504040204" pitchFamily="34" charset="0"/>
                <a:cs typeface="TH SarabunPSK" pitchFamily="34" charset="-34"/>
              </a:rPr>
              <a:t> Rainforest Alliance’s Verification of Legal Compliance)</a:t>
            </a:r>
          </a:p>
          <a:p>
            <a:pPr>
              <a:lnSpc>
                <a:spcPct val="100000"/>
              </a:lnSpc>
            </a:pPr>
            <a:r>
              <a:rPr lang="th-TH" sz="2600" dirty="0" smtClean="0">
                <a:latin typeface="TH SarabunPSK" pitchFamily="34" charset="-34"/>
                <a:ea typeface="Tahoma" panose="020B0604030504040204" pitchFamily="34" charset="0"/>
                <a:cs typeface="TH SarabunPSK" pitchFamily="34" charset="-34"/>
              </a:rPr>
              <a:t>ใบอนุญาตทำไม้</a:t>
            </a:r>
          </a:p>
          <a:p>
            <a:pPr>
              <a:lnSpc>
                <a:spcPct val="100000"/>
              </a:lnSpc>
            </a:pPr>
            <a:r>
              <a:rPr lang="th-TH" sz="2600" dirty="0" smtClean="0">
                <a:latin typeface="TH SarabunPSK" pitchFamily="34" charset="-34"/>
                <a:ea typeface="Tahoma" panose="020B0604030504040204" pitchFamily="34" charset="0"/>
                <a:cs typeface="TH SarabunPSK" pitchFamily="34" charset="-34"/>
              </a:rPr>
              <a:t>แผนการจัดการป่าที่ได้รับการอนุมัติ </a:t>
            </a:r>
          </a:p>
          <a:p>
            <a:pPr>
              <a:lnSpc>
                <a:spcPct val="100000"/>
              </a:lnSpc>
            </a:pPr>
            <a:r>
              <a:rPr lang="th-TH" sz="2600" dirty="0" smtClean="0">
                <a:latin typeface="TH SarabunPSK" pitchFamily="34" charset="-34"/>
                <a:ea typeface="Tahoma" panose="020B0604030504040204" pitchFamily="34" charset="0"/>
                <a:cs typeface="TH SarabunPSK" pitchFamily="34" charset="-34"/>
              </a:rPr>
              <a:t>บัตรผ่านการเคลื่อนย้าย</a:t>
            </a:r>
            <a:endParaRPr lang="en-GB" sz="2600" dirty="0" smtClean="0">
              <a:latin typeface="TH SarabunPSK" pitchFamily="34" charset="-34"/>
              <a:ea typeface="Tahoma" panose="020B0604030504040204" pitchFamily="34" charset="0"/>
              <a:cs typeface="TH SarabunPSK" pitchFamily="34" charset="-34"/>
            </a:endParaRPr>
          </a:p>
          <a:p>
            <a:pPr>
              <a:lnSpc>
                <a:spcPct val="100000"/>
              </a:lnSpc>
            </a:pPr>
            <a:r>
              <a:rPr lang="th-TH" sz="2600" dirty="0" smtClean="0">
                <a:latin typeface="TH SarabunPSK" pitchFamily="34" charset="-34"/>
                <a:ea typeface="Tahoma" panose="020B0604030504040204" pitchFamily="34" charset="0"/>
                <a:cs typeface="TH SarabunPSK" pitchFamily="34" charset="-34"/>
              </a:rPr>
              <a:t>ใบแสดงราคาสินค้า</a:t>
            </a:r>
            <a:endParaRPr lang="en-GB" sz="2600" dirty="0" smtClean="0">
              <a:latin typeface="TH SarabunPSK" pitchFamily="34" charset="-34"/>
              <a:ea typeface="Tahoma" panose="020B0604030504040204" pitchFamily="34" charset="0"/>
              <a:cs typeface="TH SarabunPSK" pitchFamily="34" charset="-34"/>
            </a:endParaRPr>
          </a:p>
          <a:p>
            <a:pPr>
              <a:lnSpc>
                <a:spcPct val="100000"/>
              </a:lnSpc>
            </a:pPr>
            <a:r>
              <a:rPr lang="th-TH" sz="2600" dirty="0" smtClean="0">
                <a:latin typeface="TH SarabunPSK" pitchFamily="34" charset="-34"/>
                <a:ea typeface="Tahoma" panose="020B0604030504040204" pitchFamily="34" charset="0"/>
                <a:cs typeface="TH SarabunPSK" pitchFamily="34" charset="-34"/>
              </a:rPr>
              <a:t>ใบส่งของ</a:t>
            </a:r>
            <a:endParaRPr lang="en-GB" sz="2600" dirty="0">
              <a:latin typeface="TH SarabunPSK" pitchFamily="34" charset="-34"/>
              <a:ea typeface="Tahoma" panose="020B0604030504040204" pitchFamily="34" charset="0"/>
              <a:cs typeface="TH SarabunPSK" pitchFamily="34" charset="-34"/>
            </a:endParaRPr>
          </a:p>
        </p:txBody>
      </p:sp>
      <p:sp>
        <p:nvSpPr>
          <p:cNvPr id="6" name="Slide Number Placeholder 5"/>
          <p:cNvSpPr>
            <a:spLocks noGrp="1"/>
          </p:cNvSpPr>
          <p:nvPr>
            <p:ph type="sldNum" sz="quarter" idx="12"/>
          </p:nvPr>
        </p:nvSpPr>
        <p:spPr/>
        <p:txBody>
          <a:bodyPr/>
          <a:lstStyle/>
          <a:p>
            <a:fld id="{A4CE05BE-1510-4BF9-B87A-E3BAF5EBDA19}" type="slidenum">
              <a:rPr lang="zh-TW" altLang="en-US" smtClean="0"/>
              <a:pPr/>
              <a:t>8</a:t>
            </a:fld>
            <a:endParaRPr lang="zh-TW" altLang="en-US"/>
          </a:p>
        </p:txBody>
      </p:sp>
      <p:pic>
        <p:nvPicPr>
          <p:cNvPr id="7"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88505" y="3429000"/>
            <a:ext cx="4829175" cy="3009811"/>
          </a:xfrm>
          <a:prstGeom prst="rect">
            <a:avLst/>
          </a:prstGeom>
        </p:spPr>
      </p:pic>
    </p:spTree>
    <p:extLst>
      <p:ext uri="{BB962C8B-B14F-4D97-AF65-F5344CB8AC3E}">
        <p14:creationId xmlns:p14="http://schemas.microsoft.com/office/powerpoint/2010/main" val="288843283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th-TH" sz="4000" dirty="0" smtClean="0">
                <a:solidFill>
                  <a:srgbClr val="006600"/>
                </a:solidFill>
                <a:latin typeface="TH SarabunPSK" pitchFamily="34" charset="-34"/>
                <a:cs typeface="TH SarabunPSK" pitchFamily="34" charset="-34"/>
              </a:rPr>
              <a:t>หลักฐานอะไรบ้างที่ยังไม่พอ?</a:t>
            </a:r>
            <a:endParaRPr lang="en-GB" sz="4000" dirty="0">
              <a:solidFill>
                <a:srgbClr val="006600"/>
              </a:solidFill>
              <a:latin typeface="TH SarabunPSK" pitchFamily="34" charset="-34"/>
              <a:cs typeface="TH SarabunPSK" pitchFamily="34" charset="-34"/>
            </a:endParaRPr>
          </a:p>
        </p:txBody>
      </p:sp>
      <p:sp>
        <p:nvSpPr>
          <p:cNvPr id="3" name="Content Placeholder 2"/>
          <p:cNvSpPr>
            <a:spLocks noGrp="1"/>
          </p:cNvSpPr>
          <p:nvPr>
            <p:ph idx="1"/>
          </p:nvPr>
        </p:nvSpPr>
        <p:spPr>
          <a:xfrm>
            <a:off x="343348" y="2220517"/>
            <a:ext cx="11505304" cy="4210263"/>
          </a:xfrm>
        </p:spPr>
        <p:txBody>
          <a:bodyPr>
            <a:normAutofit/>
          </a:bodyPr>
          <a:lstStyle/>
          <a:p>
            <a:r>
              <a:rPr lang="th-TH" dirty="0" smtClean="0">
                <a:latin typeface="TH SarabunPSK" pitchFamily="34" charset="-34"/>
                <a:ea typeface="Tahoma" panose="020B0604030504040204" pitchFamily="34" charset="0"/>
                <a:cs typeface="TH SarabunPSK" pitchFamily="34" charset="-34"/>
              </a:rPr>
              <a:t>นโยบายด้านสิ่งแวดล้อม  นโยบายการจัดซื้ออย่างมีความรับผิดชอบ</a:t>
            </a:r>
            <a:endParaRPr lang="en-GB" dirty="0" smtClean="0">
              <a:latin typeface="TH SarabunPSK" pitchFamily="34" charset="-34"/>
              <a:ea typeface="Tahoma" panose="020B0604030504040204" pitchFamily="34" charset="0"/>
              <a:cs typeface="TH SarabunPSK" pitchFamily="34" charset="-34"/>
            </a:endParaRPr>
          </a:p>
          <a:p>
            <a:r>
              <a:rPr lang="th-TH" dirty="0" smtClean="0">
                <a:latin typeface="TH SarabunPSK" pitchFamily="34" charset="-34"/>
                <a:ea typeface="Tahoma" panose="020B0604030504040204" pitchFamily="34" charset="0"/>
                <a:cs typeface="TH SarabunPSK" pitchFamily="34" charset="-34"/>
              </a:rPr>
              <a:t>ใบรับรองการจัดการป่าอย่างยั่งยืนจากรัฐ (</a:t>
            </a:r>
            <a:r>
              <a:rPr lang="en-GB" dirty="0" smtClean="0">
                <a:latin typeface="TH SarabunPSK" pitchFamily="34" charset="-34"/>
                <a:ea typeface="Tahoma" panose="020B0604030504040204" pitchFamily="34" charset="0"/>
                <a:cs typeface="TH SarabunPSK" pitchFamily="34" charset="-34"/>
              </a:rPr>
              <a:t>SFM</a:t>
            </a:r>
            <a:r>
              <a:rPr lang="th-TH" dirty="0" smtClean="0">
                <a:latin typeface="TH SarabunPSK" pitchFamily="34" charset="-34"/>
                <a:ea typeface="Tahoma" panose="020B0604030504040204" pitchFamily="34" charset="0"/>
                <a:cs typeface="TH SarabunPSK" pitchFamily="34" charset="-34"/>
              </a:rPr>
              <a:t>)</a:t>
            </a:r>
            <a:endParaRPr lang="en-GB" dirty="0" smtClean="0">
              <a:latin typeface="TH SarabunPSK" pitchFamily="34" charset="-34"/>
              <a:ea typeface="Tahoma" panose="020B0604030504040204" pitchFamily="34" charset="0"/>
              <a:cs typeface="TH SarabunPSK" pitchFamily="34" charset="-34"/>
            </a:endParaRPr>
          </a:p>
          <a:p>
            <a:r>
              <a:rPr lang="th-TH" dirty="0" smtClean="0">
                <a:latin typeface="TH SarabunPSK" pitchFamily="34" charset="-34"/>
                <a:ea typeface="Tahoma" panose="020B0604030504040204" pitchFamily="34" charset="0"/>
                <a:cs typeface="TH SarabunPSK" pitchFamily="34" charset="-34"/>
              </a:rPr>
              <a:t>ใบรับรองต้นกำเนิดของไม้</a:t>
            </a:r>
            <a:endParaRPr lang="en-GB" dirty="0" smtClean="0">
              <a:latin typeface="TH SarabunPSK" pitchFamily="34" charset="-34"/>
              <a:ea typeface="Tahoma" panose="020B0604030504040204" pitchFamily="34" charset="0"/>
              <a:cs typeface="TH SarabunPSK" pitchFamily="34" charset="-34"/>
            </a:endParaRPr>
          </a:p>
          <a:p>
            <a:r>
              <a:rPr lang="th-TH" dirty="0" smtClean="0">
                <a:latin typeface="TH SarabunPSK" pitchFamily="34" charset="-34"/>
                <a:ea typeface="Tahoma" panose="020B0604030504040204" pitchFamily="34" charset="0"/>
                <a:cs typeface="TH SarabunPSK" pitchFamily="34" charset="-34"/>
              </a:rPr>
              <a:t>สมาชิกภาพของ </a:t>
            </a:r>
            <a:r>
              <a:rPr lang="th-TH" dirty="0" smtClean="0">
                <a:latin typeface="TH SarabunPSK" pitchFamily="34" charset="-34"/>
                <a:cs typeface="TH SarabunPSK" pitchFamily="34" charset="-34"/>
              </a:rPr>
              <a:t>เครือข่ายการค้าและป่าไม้โลก (</a:t>
            </a:r>
            <a:r>
              <a:rPr lang="en-GB" dirty="0" smtClean="0">
                <a:latin typeface="TH SarabunPSK" pitchFamily="34" charset="-34"/>
                <a:cs typeface="TH SarabunPSK" pitchFamily="34" charset="-34"/>
              </a:rPr>
              <a:t>Global Forest and Trade Network</a:t>
            </a:r>
            <a:r>
              <a:rPr lang="th-TH" dirty="0" smtClean="0">
                <a:latin typeface="TH SarabunPSK" pitchFamily="34" charset="-34"/>
                <a:cs typeface="TH SarabunPSK" pitchFamily="34" charset="-34"/>
              </a:rPr>
              <a:t>)</a:t>
            </a:r>
            <a:r>
              <a:rPr lang="en-GB" dirty="0" smtClean="0">
                <a:latin typeface="TH SarabunPSK" pitchFamily="34" charset="-34"/>
                <a:cs typeface="TH SarabunPSK" pitchFamily="34" charset="-34"/>
              </a:rPr>
              <a:t> (</a:t>
            </a:r>
            <a:r>
              <a:rPr lang="th-TH" dirty="0" smtClean="0">
                <a:latin typeface="TH SarabunPSK" pitchFamily="34" charset="-34"/>
                <a:cs typeface="TH SarabunPSK" pitchFamily="34" charset="-34"/>
              </a:rPr>
              <a:t>กองทุนสัตว์ป่าโลก (</a:t>
            </a:r>
            <a:r>
              <a:rPr lang="en-GB" dirty="0" smtClean="0">
                <a:latin typeface="TH SarabunPSK" pitchFamily="34" charset="-34"/>
                <a:cs typeface="TH SarabunPSK" pitchFamily="34" charset="-34"/>
              </a:rPr>
              <a:t>WWF)</a:t>
            </a:r>
            <a:r>
              <a:rPr lang="th-TH" dirty="0" smtClean="0">
                <a:latin typeface="TH SarabunPSK" pitchFamily="34" charset="-34"/>
                <a:cs typeface="TH SarabunPSK" pitchFamily="34" charset="-34"/>
              </a:rPr>
              <a:t> หรือโครงการที่มีลักษณะคล้ายคลึงกัน</a:t>
            </a:r>
            <a:endParaRPr lang="en-GB" dirty="0" smtClean="0">
              <a:latin typeface="TH SarabunPSK" pitchFamily="34" charset="-34"/>
              <a:ea typeface="Tahoma" panose="020B0604030504040204" pitchFamily="34" charset="0"/>
              <a:cs typeface="TH SarabunPSK" pitchFamily="34" charset="-34"/>
            </a:endParaRPr>
          </a:p>
          <a:p>
            <a:r>
              <a:rPr lang="th-TH" dirty="0" smtClean="0">
                <a:latin typeface="TH SarabunPSK" pitchFamily="34" charset="-34"/>
                <a:ea typeface="Tahoma" panose="020B0604030504040204" pitchFamily="34" charset="0"/>
                <a:cs typeface="TH SarabunPSK" pitchFamily="34" charset="-34"/>
              </a:rPr>
              <a:t>ใบรับรอง </a:t>
            </a:r>
            <a:r>
              <a:rPr lang="en-GB" dirty="0" smtClean="0">
                <a:latin typeface="TH SarabunPSK" pitchFamily="34" charset="-34"/>
                <a:ea typeface="Tahoma" panose="020B0604030504040204" pitchFamily="34" charset="0"/>
                <a:cs typeface="TH SarabunPSK" pitchFamily="34" charset="-34"/>
              </a:rPr>
              <a:t>ISO 9000</a:t>
            </a:r>
            <a:r>
              <a:rPr lang="th-TH" dirty="0" smtClean="0">
                <a:latin typeface="TH SarabunPSK" pitchFamily="34" charset="-34"/>
                <a:ea typeface="Tahoma" panose="020B0604030504040204" pitchFamily="34" charset="0"/>
                <a:cs typeface="TH SarabunPSK" pitchFamily="34" charset="-34"/>
              </a:rPr>
              <a:t>  และ </a:t>
            </a:r>
            <a:r>
              <a:rPr lang="en-GB" dirty="0" smtClean="0">
                <a:latin typeface="TH SarabunPSK" pitchFamily="34" charset="-34"/>
                <a:ea typeface="Tahoma" panose="020B0604030504040204" pitchFamily="34" charset="0"/>
                <a:cs typeface="TH SarabunPSK" pitchFamily="34" charset="-34"/>
              </a:rPr>
              <a:t>ISO 14001</a:t>
            </a:r>
          </a:p>
        </p:txBody>
      </p:sp>
      <p:sp>
        <p:nvSpPr>
          <p:cNvPr id="4" name="TextBox 3"/>
          <p:cNvSpPr txBox="1"/>
          <p:nvPr/>
        </p:nvSpPr>
        <p:spPr>
          <a:xfrm>
            <a:off x="623257" y="5681948"/>
            <a:ext cx="6155915" cy="461665"/>
          </a:xfrm>
          <a:prstGeom prst="rect">
            <a:avLst/>
          </a:prstGeom>
          <a:solidFill>
            <a:schemeClr val="accent1">
              <a:lumMod val="40000"/>
              <a:lumOff val="60000"/>
            </a:schemeClr>
          </a:solidFill>
          <a:ln w="25400">
            <a:noFill/>
          </a:ln>
        </p:spPr>
        <p:txBody>
          <a:bodyPr wrap="square" rtlCol="0">
            <a:spAutoFit/>
          </a:bodyPr>
          <a:lstStyle/>
          <a:p>
            <a:r>
              <a:rPr lang="th-TH" sz="2400" dirty="0" smtClean="0">
                <a:latin typeface="TH SarabunPSK" pitchFamily="34" charset="-34"/>
                <a:ea typeface="Tahoma" panose="020B0604030504040204" pitchFamily="34" charset="0"/>
                <a:cs typeface="TH SarabunPSK" pitchFamily="34" charset="-34"/>
              </a:rPr>
              <a:t>ไม่จำเป็นว่าจะมีความเกี่ยวเนื่องกับสินค้าที่ซื้อ</a:t>
            </a:r>
            <a:endParaRPr lang="en-GB" sz="2400" dirty="0">
              <a:latin typeface="TH SarabunPSK" pitchFamily="34" charset="-34"/>
              <a:ea typeface="Tahoma" panose="020B0604030504040204" pitchFamily="34" charset="0"/>
              <a:cs typeface="TH SarabunPSK" pitchFamily="34" charset="-34"/>
            </a:endParaRPr>
          </a:p>
        </p:txBody>
      </p:sp>
      <p:sp>
        <p:nvSpPr>
          <p:cNvPr id="5" name="Slide Number Placeholder 4"/>
          <p:cNvSpPr>
            <a:spLocks noGrp="1"/>
          </p:cNvSpPr>
          <p:nvPr>
            <p:ph type="sldNum" sz="quarter" idx="12"/>
          </p:nvPr>
        </p:nvSpPr>
        <p:spPr/>
        <p:txBody>
          <a:bodyPr/>
          <a:lstStyle/>
          <a:p>
            <a:fld id="{A4CE05BE-1510-4BF9-B87A-E3BAF5EBDA19}" type="slidenum">
              <a:rPr lang="zh-TW" altLang="en-US" smtClean="0"/>
              <a:pPr/>
              <a:t>9</a:t>
            </a:fld>
            <a:endParaRPr lang="zh-TW" altLang="en-US"/>
          </a:p>
        </p:txBody>
      </p:sp>
    </p:spTree>
    <p:extLst>
      <p:ext uri="{BB962C8B-B14F-4D97-AF65-F5344CB8AC3E}">
        <p14:creationId xmlns:p14="http://schemas.microsoft.com/office/powerpoint/2010/main" val="350916813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7697565874F7A419035B3A2A5AA2B17" ma:contentTypeVersion="0" ma:contentTypeDescription="Create a new document." ma:contentTypeScope="" ma:versionID="8a5c323b4b73b751cf3c724d0204977b">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07390CEB-2DAF-45C8-B13C-E05E000E4B9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B8DA7481-943E-4E5B-8352-BD86FE0BD4A7}">
  <ds:schemaRefs>
    <ds:schemaRef ds:uri="http://schemas.microsoft.com/sharepoint/v3/contenttype/forms"/>
  </ds:schemaRefs>
</ds:datastoreItem>
</file>

<file path=customXml/itemProps3.xml><?xml version="1.0" encoding="utf-8"?>
<ds:datastoreItem xmlns:ds="http://schemas.openxmlformats.org/officeDocument/2006/customXml" ds:itemID="{71C0B6B9-8D27-4599-A5C9-743F9825D9FD}">
  <ds:schemaRefs>
    <ds:schemaRef ds:uri="http://schemas.microsoft.com/office/infopath/2007/PartnerControls"/>
    <ds:schemaRef ds:uri="http://purl.org/dc/elements/1.1/"/>
    <ds:schemaRef ds:uri="http://purl.org/dc/dcmitype/"/>
    <ds:schemaRef ds:uri="http://schemas.microsoft.com/office/2006/metadata/properties"/>
    <ds:schemaRef ds:uri="http://www.w3.org/XML/1998/namespace"/>
    <ds:schemaRef ds:uri="http://purl.org/dc/terms/"/>
    <ds:schemaRef ds:uri="http://schemas.microsoft.com/office/2006/documentManagement/types"/>
    <ds:schemaRef ds:uri="http://schemas.openxmlformats.org/package/2006/metadata/core-properties"/>
  </ds:schemaRefs>
</ds:datastoreItem>
</file>

<file path=docProps/app.xml><?xml version="1.0" encoding="utf-8"?>
<Properties xmlns="http://schemas.openxmlformats.org/officeDocument/2006/extended-properties" xmlns:vt="http://schemas.openxmlformats.org/officeDocument/2006/docPropsVTypes">
  <TotalTime>0</TotalTime>
  <Words>1793</Words>
  <Application>Microsoft Office PowerPoint</Application>
  <PresentationFormat>Benutzerdefiniert</PresentationFormat>
  <Paragraphs>174</Paragraphs>
  <Slides>25</Slides>
  <Notes>11</Notes>
  <HiddenSlides>0</HiddenSlides>
  <MMClips>0</MMClips>
  <ScaleCrop>false</ScaleCrop>
  <HeadingPairs>
    <vt:vector size="6" baseType="variant">
      <vt:variant>
        <vt:lpstr>Design</vt:lpstr>
      </vt:variant>
      <vt:variant>
        <vt:i4>1</vt:i4>
      </vt:variant>
      <vt:variant>
        <vt:lpstr>Eingebettete OLE-Server</vt:lpstr>
      </vt:variant>
      <vt:variant>
        <vt:i4>1</vt:i4>
      </vt:variant>
      <vt:variant>
        <vt:lpstr>Folientitel</vt:lpstr>
      </vt:variant>
      <vt:variant>
        <vt:i4>25</vt:i4>
      </vt:variant>
    </vt:vector>
  </HeadingPairs>
  <TitlesOfParts>
    <vt:vector size="27" baseType="lpstr">
      <vt:lpstr>Office Theme</vt:lpstr>
      <vt:lpstr>Document</vt:lpstr>
      <vt:lpstr>สิ่งสำคัญ: โปรดอ่าน คำเตือนทางกฎหมาย </vt:lpstr>
      <vt:lpstr>การฝึกอบรมวิทยากรผู้ฝึกอบรมในส่วนของ กฎหมายควบคุมการค้าไม้ของสหภาพยุโรป  (EU Timber Regulation)</vt:lpstr>
      <vt:lpstr>การลงมือปฏิบัติตามโครงการ</vt:lpstr>
      <vt:lpstr>การเก็บข้อมูลพื้นฐาน</vt:lpstr>
      <vt:lpstr>PowerPoint-Präsentation</vt:lpstr>
      <vt:lpstr>การรวบข้อมูลจากผู้ผลิต และจัดหาสินค้าและวัตถุดิบ</vt:lpstr>
      <vt:lpstr>การประเมินข้อมูลพื้นฐาน: พบหลักฐานอะไรบ้าง?</vt:lpstr>
      <vt:lpstr>ตัวอย่างของหลักฐาน</vt:lpstr>
      <vt:lpstr>หลักฐานอะไรบ้างที่ยังไม่พอ?</vt:lpstr>
      <vt:lpstr>Example of inadequate document</vt:lpstr>
      <vt:lpstr>การประเมินความเสี่ยง (1/2)</vt:lpstr>
      <vt:lpstr>การประเมินความเสี่ยง (2/2)</vt:lpstr>
      <vt:lpstr>การลงทะเบียนป่าไม้โลกที่มีความเสี่ยง (1/2)</vt:lpstr>
      <vt:lpstr>PowerPoint-Präsentation</vt:lpstr>
      <vt:lpstr>ดัชนีภาพลักษณ์การทุจริต (Corruption Perception Index)</vt:lpstr>
      <vt:lpstr>พันธมิตรความถูกต้องของไม้ (Forest Legality Alliance) (1/2)</vt:lpstr>
      <vt:lpstr>พันธมิตรความถูกต้องของไม้ (Forest Legality Alliance) (2/2)</vt:lpstr>
      <vt:lpstr>การจัดหมวดหมู่ของแหล่งที่มา (1/2)</vt:lpstr>
      <vt:lpstr>การจัดหมวดหมู่ของแหล่งที่มา (2/2)</vt:lpstr>
      <vt:lpstr>การลดความเสี่ยง/ การติดตาม</vt:lpstr>
      <vt:lpstr>วิธีการในการรับประกัน </vt:lpstr>
      <vt:lpstr>ลำดับความสำคัญของปฏิบัติการ</vt:lpstr>
      <vt:lpstr>ความรับผิดชอบและการฝึกอบรม</vt:lpstr>
      <vt:lpstr>การรายงานและติดตามเฝ้าระวัง</vt:lpstr>
      <vt:lpstr>PowerPoint-Präsentation</vt:lpstr>
    </vt:vector>
  </TitlesOfParts>
  <Company>Doherty Associates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Yu-Fern Lee</dc:creator>
  <cp:lastModifiedBy>GB</cp:lastModifiedBy>
  <cp:revision>128</cp:revision>
  <cp:lastPrinted>2014-07-01T21:38:24Z</cp:lastPrinted>
  <dcterms:created xsi:type="dcterms:W3CDTF">2013-11-14T15:38:49Z</dcterms:created>
  <dcterms:modified xsi:type="dcterms:W3CDTF">2015-03-05T17:10:50Z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0x010100B7697565874F7A419035B3A2A5AA2B17</vt:lpwstr>
  </property>
</Properties>
</file>